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316" r:id="rId3"/>
    <p:sldId id="341" r:id="rId4"/>
    <p:sldId id="342" r:id="rId5"/>
    <p:sldId id="343" r:id="rId6"/>
    <p:sldId id="345" r:id="rId7"/>
    <p:sldId id="351" r:id="rId8"/>
    <p:sldId id="344" r:id="rId9"/>
    <p:sldId id="352" r:id="rId10"/>
    <p:sldId id="346" r:id="rId11"/>
    <p:sldId id="350" r:id="rId12"/>
    <p:sldId id="347" r:id="rId13"/>
    <p:sldId id="348" r:id="rId14"/>
    <p:sldId id="353" r:id="rId15"/>
    <p:sldId id="349" r:id="rId16"/>
    <p:sldId id="354" r:id="rId17"/>
    <p:sldId id="355" r:id="rId18"/>
    <p:sldId id="356" r:id="rId19"/>
    <p:sldId id="357" r:id="rId20"/>
    <p:sldId id="358" r:id="rId21"/>
    <p:sldId id="359" r:id="rId22"/>
    <p:sldId id="360" r:id="rId23"/>
    <p:sldId id="361" r:id="rId24"/>
    <p:sldId id="362" r:id="rId25"/>
    <p:sldId id="363" r:id="rId26"/>
    <p:sldId id="364" r:id="rId27"/>
    <p:sldId id="367" r:id="rId28"/>
    <p:sldId id="365" r:id="rId29"/>
    <p:sldId id="366" r:id="rId30"/>
    <p:sldId id="31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47"/>
    <p:restoredTop sz="94674"/>
  </p:normalViewPr>
  <p:slideViewPr>
    <p:cSldViewPr snapToGrid="0" snapToObjects="1">
      <p:cViewPr varScale="1">
        <p:scale>
          <a:sx n="124" d="100"/>
          <a:sy n="124"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3.png>
</file>

<file path=ppt/media/image15.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4.png>
</file>

<file path=ppt/media/image38.png>
</file>

<file path=ppt/media/image39.png>
</file>

<file path=ppt/media/image40.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701AE-786A-BF40-AA71-CC61F50D5FD0}" type="datetimeFigureOut">
              <a:rPr lang="en-US" smtClean="0"/>
              <a:t>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50ACC2-0067-B747-83B7-C333B2033F66}" type="slidenum">
              <a:rPr lang="en-US" smtClean="0"/>
              <a:t>‹#›</a:t>
            </a:fld>
            <a:endParaRPr lang="en-US"/>
          </a:p>
        </p:txBody>
      </p:sp>
    </p:spTree>
    <p:extLst>
      <p:ext uri="{BB962C8B-B14F-4D97-AF65-F5344CB8AC3E}">
        <p14:creationId xmlns:p14="http://schemas.microsoft.com/office/powerpoint/2010/main" val="177070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0350ACC2-0067-B747-83B7-C333B2033F66}" type="slidenum">
              <a:rPr lang="en-US" smtClean="0"/>
              <a:t>6</a:t>
            </a:fld>
            <a:endParaRPr lang="en-US"/>
          </a:p>
        </p:txBody>
      </p:sp>
    </p:spTree>
    <p:extLst>
      <p:ext uri="{BB962C8B-B14F-4D97-AF65-F5344CB8AC3E}">
        <p14:creationId xmlns:p14="http://schemas.microsoft.com/office/powerpoint/2010/main" val="1025948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8199-BD52-6540-8578-78454D1FBB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64FFCB-DD40-9742-9A79-B6971A57E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531A4D-A8AA-FA44-804A-AF4925E742A4}"/>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8943DA97-28FF-D940-A9F1-90A74D56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643DA-2451-CE4A-A814-390B62D5D68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762816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7C7-860A-4449-8E33-DF4840F47E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728D8-6604-0E4D-AE10-2DFDC230C1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9D454-9F64-8D48-83AA-23744C0D0C90}"/>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0F4B4213-817C-B54F-9BBE-FF6E9E5F22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CD65-7D09-F943-A4C0-24BE276CEDD6}"/>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48597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A2F485-9C12-2F49-A540-A5F7410588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79F51E-0F0A-A049-B2C4-4909D77A5C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C6A8D-B6BB-BF44-8796-1082BCB8C72D}"/>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1F178FD4-A300-7745-94F1-DD815590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B389-FAC1-3649-B7FC-C25209BE4DB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93452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AB8F-66BA-F741-BA6F-F351915826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2AE3CE-0E74-6641-828E-E45F2701A3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D4F82-849E-9748-9A66-D8D22CD7AE31}"/>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2209713A-5956-7A41-A0F0-9E51274559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90136-8AB8-6948-97F4-2815652BC67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60029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763C-A08B-7C4F-81A3-CB6703EBD1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DF1057-BCB4-2E42-93B1-23BFC8DAE3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17749E-4BE0-1543-93EE-16ADCCE627A6}"/>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65FE2A2B-8052-2443-9AB9-49EDFD5DB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917FA-CAD8-8744-A095-D66AF189F1F9}"/>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03002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686A-1173-0B45-8A1B-089F1253B2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5F15-F658-A345-8DC7-D4071F361C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0CE82F-D852-DD47-9BD4-D8823EE527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B9A3-3DA3-C642-8766-A78F0999CA51}"/>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6" name="Footer Placeholder 5">
            <a:extLst>
              <a:ext uri="{FF2B5EF4-FFF2-40B4-BE49-F238E27FC236}">
                <a16:creationId xmlns:a16="http://schemas.microsoft.com/office/drawing/2014/main" id="{194AE1E0-16C6-0147-B3C1-F016CB6700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E5BC6-1C90-EA48-A6C3-A2AB9828170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19339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D4D37-3226-9747-941E-AB07DF02F0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31E94-B674-AC47-B33F-83B096182D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1D320F-74DC-0A4E-A46B-897C9AA7BD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13097A-69C5-A148-922C-EC88B5DA5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8ADE77-2538-654F-A84E-414E7FF336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DCB2E-E297-8341-BC7C-0AE96F9E250B}"/>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8" name="Footer Placeholder 7">
            <a:extLst>
              <a:ext uri="{FF2B5EF4-FFF2-40B4-BE49-F238E27FC236}">
                <a16:creationId xmlns:a16="http://schemas.microsoft.com/office/drawing/2014/main" id="{300B8D9D-D604-9C4E-9619-C96912000D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1A691-E817-2048-982A-4F3930CA98D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4026093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E53D-6A08-5449-B0D7-6DDF6D2313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0CD264-2F88-574C-92DF-20414AE5F2A8}"/>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4" name="Footer Placeholder 3">
            <a:extLst>
              <a:ext uri="{FF2B5EF4-FFF2-40B4-BE49-F238E27FC236}">
                <a16:creationId xmlns:a16="http://schemas.microsoft.com/office/drawing/2014/main" id="{4C1FBA9E-2217-9B44-909F-47B4477FF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25990A-607B-A548-97F5-A0020ECBA147}"/>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23802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CF2969-7FAE-AE47-8D88-BA189CBAC9DD}"/>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3" name="Footer Placeholder 2">
            <a:extLst>
              <a:ext uri="{FF2B5EF4-FFF2-40B4-BE49-F238E27FC236}">
                <a16:creationId xmlns:a16="http://schemas.microsoft.com/office/drawing/2014/main" id="{3230E62D-6877-984B-BD37-DF2C6DB5C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C88AF-953A-3945-AACB-C7DAA39C689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27480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F831-963E-2D4C-BD56-E60B508C0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C3956-85B9-6E48-A939-C569F5C11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258887-F704-E84E-BA83-806411A7F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59EFD-AECF-F743-8CFD-872D68C9F205}"/>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6" name="Footer Placeholder 5">
            <a:extLst>
              <a:ext uri="{FF2B5EF4-FFF2-40B4-BE49-F238E27FC236}">
                <a16:creationId xmlns:a16="http://schemas.microsoft.com/office/drawing/2014/main" id="{D5D13167-1D5A-8A48-AFE4-1C28584E9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C54B09-5282-A444-9100-37CAA6E5396E}"/>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39956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F95C-AA5F-0942-B121-D8ABA9DE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3BE0BF-166E-4E4F-AFBD-17CC7D47FA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0DD65-1607-1C40-93BF-E6B338C51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649FFE-B55C-884E-84C9-B1803F977644}"/>
              </a:ext>
            </a:extLst>
          </p:cNvPr>
          <p:cNvSpPr>
            <a:spLocks noGrp="1"/>
          </p:cNvSpPr>
          <p:nvPr>
            <p:ph type="dt" sz="half" idx="10"/>
          </p:nvPr>
        </p:nvSpPr>
        <p:spPr/>
        <p:txBody>
          <a:bodyPr/>
          <a:lstStyle/>
          <a:p>
            <a:fld id="{178D524F-7CF6-034B-BD59-CBA1E24DA43A}" type="datetimeFigureOut">
              <a:rPr lang="en-US" smtClean="0"/>
              <a:t>2/6/19</a:t>
            </a:fld>
            <a:endParaRPr lang="en-US"/>
          </a:p>
        </p:txBody>
      </p:sp>
      <p:sp>
        <p:nvSpPr>
          <p:cNvPr id="6" name="Footer Placeholder 5">
            <a:extLst>
              <a:ext uri="{FF2B5EF4-FFF2-40B4-BE49-F238E27FC236}">
                <a16:creationId xmlns:a16="http://schemas.microsoft.com/office/drawing/2014/main" id="{D8590D28-EFE2-D144-BF59-3F66DD5471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D58F7B-0C3A-3F40-9159-2A181A0C9ADC}"/>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71504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D3D511-07CB-3140-A534-07054052F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116D72-5657-7047-80D6-0C1EB97E7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0C07E-9241-5746-91C6-1A11205A6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D524F-7CF6-034B-BD59-CBA1E24DA43A}" type="datetimeFigureOut">
              <a:rPr lang="en-US" smtClean="0"/>
              <a:t>2/6/19</a:t>
            </a:fld>
            <a:endParaRPr lang="en-US"/>
          </a:p>
        </p:txBody>
      </p:sp>
      <p:sp>
        <p:nvSpPr>
          <p:cNvPr id="5" name="Footer Placeholder 4">
            <a:extLst>
              <a:ext uri="{FF2B5EF4-FFF2-40B4-BE49-F238E27FC236}">
                <a16:creationId xmlns:a16="http://schemas.microsoft.com/office/drawing/2014/main" id="{135BFD07-9CA2-5544-9E7A-4482058DEF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115AFC-CF26-6E4E-B973-39FDB5A86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EC57D-271E-054E-BE8D-109D1F3031A5}" type="slidenum">
              <a:rPr lang="en-US" smtClean="0"/>
              <a:t>‹#›</a:t>
            </a:fld>
            <a:endParaRPr lang="en-US"/>
          </a:p>
        </p:txBody>
      </p:sp>
    </p:spTree>
    <p:extLst>
      <p:ext uri="{BB962C8B-B14F-4D97-AF65-F5344CB8AC3E}">
        <p14:creationId xmlns:p14="http://schemas.microsoft.com/office/powerpoint/2010/main" val="1830525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7B81-36B4-434E-AEE4-2CB44921367A}"/>
              </a:ext>
            </a:extLst>
          </p:cNvPr>
          <p:cNvSpPr>
            <a:spLocks noGrp="1"/>
          </p:cNvSpPr>
          <p:nvPr>
            <p:ph type="ctrTitle"/>
          </p:nvPr>
        </p:nvSpPr>
        <p:spPr>
          <a:xfrm>
            <a:off x="1524000" y="470720"/>
            <a:ext cx="9144000" cy="2387600"/>
          </a:xfrm>
        </p:spPr>
        <p:txBody>
          <a:bodyPr/>
          <a:lstStyle/>
          <a:p>
            <a:r>
              <a:rPr lang="en-US" dirty="0"/>
              <a:t>CSE 477: Introduction to Computer Security</a:t>
            </a:r>
          </a:p>
        </p:txBody>
      </p:sp>
      <p:sp>
        <p:nvSpPr>
          <p:cNvPr id="3" name="Subtitle 2">
            <a:extLst>
              <a:ext uri="{FF2B5EF4-FFF2-40B4-BE49-F238E27FC236}">
                <a16:creationId xmlns:a16="http://schemas.microsoft.com/office/drawing/2014/main" id="{113EDC08-8A7F-4949-885E-4E85B2175E4E}"/>
              </a:ext>
            </a:extLst>
          </p:cNvPr>
          <p:cNvSpPr>
            <a:spLocks noGrp="1"/>
          </p:cNvSpPr>
          <p:nvPr>
            <p:ph type="subTitle" idx="1"/>
          </p:nvPr>
        </p:nvSpPr>
        <p:spPr>
          <a:xfrm>
            <a:off x="1524000" y="3602037"/>
            <a:ext cx="9144000" cy="2767231"/>
          </a:xfrm>
        </p:spPr>
        <p:txBody>
          <a:bodyPr>
            <a:normAutofit lnSpcReduction="10000"/>
          </a:bodyPr>
          <a:lstStyle/>
          <a:p>
            <a:r>
              <a:rPr lang="en-US" sz="3200" dirty="0"/>
              <a:t>Lecture – 7</a:t>
            </a:r>
          </a:p>
          <a:p>
            <a:endParaRPr lang="en-US" dirty="0"/>
          </a:p>
          <a:p>
            <a:endParaRPr lang="en-US" dirty="0"/>
          </a:p>
          <a:p>
            <a:pPr algn="r"/>
            <a:r>
              <a:rPr lang="en-US" dirty="0"/>
              <a:t>Course Teacher: Dr. Md Sadek Ferdous</a:t>
            </a:r>
          </a:p>
          <a:p>
            <a:pPr algn="r"/>
            <a:r>
              <a:rPr lang="en-US" dirty="0"/>
              <a:t>Assistant Professor, CSE, SUST</a:t>
            </a:r>
          </a:p>
          <a:p>
            <a:pPr algn="r"/>
            <a:r>
              <a:rPr lang="en-US" dirty="0"/>
              <a:t>E-mail: </a:t>
            </a:r>
            <a:r>
              <a:rPr lang="en-US" dirty="0" err="1"/>
              <a:t>ripul.bd@gmail.com</a:t>
            </a:r>
            <a:endParaRPr lang="en-US" dirty="0"/>
          </a:p>
        </p:txBody>
      </p:sp>
    </p:spTree>
    <p:extLst>
      <p:ext uri="{BB962C8B-B14F-4D97-AF65-F5344CB8AC3E}">
        <p14:creationId xmlns:p14="http://schemas.microsoft.com/office/powerpoint/2010/main" val="65054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SubBytes</a:t>
            </a:r>
            <a:r>
              <a:rPr lang="en-GB" dirty="0"/>
              <a:t> Step</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515600" cy="4836433"/>
              </a:xfrm>
            </p:spPr>
            <p:txBody>
              <a:bodyPr>
                <a:normAutofit lnSpcReduction="10000"/>
              </a:bodyPr>
              <a:lstStyle/>
              <a:p>
                <a:r>
                  <a:rPr lang="en-GB" dirty="0"/>
                  <a:t>In the </a:t>
                </a:r>
                <a:r>
                  <a:rPr lang="en-GB" dirty="0" err="1"/>
                  <a:t>SubBytes</a:t>
                </a:r>
                <a:r>
                  <a:rPr lang="en-GB" dirty="0"/>
                  <a:t> step, each byte in the matrix is substituted with a replacement byte according to the substitution box known as S-box shown</a:t>
                </a:r>
              </a:p>
              <a:p>
                <a:r>
                  <a:rPr lang="en-GB" dirty="0"/>
                  <a:t>This results in the following transformation: </a:t>
                </a:r>
              </a:p>
              <a:p>
                <a:endParaRPr lang="en-GB" dirty="0"/>
              </a:p>
              <a:p>
                <a:endParaRPr lang="en-GB" dirty="0"/>
              </a:p>
              <a:p>
                <a:endParaRPr lang="en-GB" dirty="0"/>
              </a:p>
              <a:p>
                <a:r>
                  <a:rPr lang="en-GB" dirty="0"/>
                  <a:t>This S-box is actually a lookup table for a mathematical equation on 8-bit binary words that operates in an esoteric (abstract) number system known as </a:t>
                </a:r>
                <a14:m>
                  <m:oMath xmlns:m="http://schemas.openxmlformats.org/officeDocument/2006/math">
                    <m:r>
                      <a:rPr lang="en-GB" b="0" i="1" smtClean="0">
                        <a:latin typeface="Cambria Math" panose="02040503050406030204" pitchFamily="18" charset="0"/>
                      </a:rPr>
                      <m:t>𝐺𝐹</m:t>
                    </m:r>
                    <m:d>
                      <m:dPr>
                        <m:ctrlPr>
                          <a:rPr lang="en-GB" b="0" i="1" smtClean="0">
                            <a:latin typeface="Cambria Math" panose="02040503050406030204" pitchFamily="18" charset="0"/>
                          </a:rPr>
                        </m:ctrlPr>
                      </m:dPr>
                      <m:e>
                        <m:sSup>
                          <m:sSupPr>
                            <m:ctrlPr>
                              <a:rPr lang="en-GB" b="0" i="1" smtClean="0">
                                <a:latin typeface="Cambria Math" panose="02040503050406030204" pitchFamily="18" charset="0"/>
                              </a:rPr>
                            </m:ctrlPr>
                          </m:sSupPr>
                          <m:e>
                            <m:r>
                              <a:rPr lang="en-GB" b="0" i="1" smtClean="0">
                                <a:latin typeface="Cambria Math" panose="02040503050406030204" pitchFamily="18" charset="0"/>
                              </a:rPr>
                              <m:t>2</m:t>
                            </m:r>
                          </m:e>
                          <m:sup>
                            <m:r>
                              <a:rPr lang="en-GB" b="0" i="1" smtClean="0">
                                <a:latin typeface="Cambria Math" panose="02040503050406030204" pitchFamily="18" charset="0"/>
                              </a:rPr>
                              <m:t>8</m:t>
                            </m:r>
                          </m:sup>
                        </m:sSup>
                      </m:e>
                    </m:d>
                  </m:oMath>
                </a14:m>
                <a:r>
                  <a:rPr lang="en-GB" dirty="0"/>
                  <a:t>, </a:t>
                </a:r>
              </a:p>
              <a:p>
                <a:pPr lvl="1"/>
                <a:r>
                  <a:rPr lang="en-GB" dirty="0"/>
                  <a:t>GF stands for Galois Field, pronounced as </a:t>
                </a:r>
                <a:r>
                  <a:rPr lang="en-GB" dirty="0" err="1"/>
                  <a:t>Geloa</a:t>
                </a:r>
                <a:endParaRPr lang="en-GB" dirty="0"/>
              </a:p>
              <a:p>
                <a:endParaRPr lang="en-GB" dirty="0"/>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3"/>
                <a:ext cx="10515600" cy="4836433"/>
              </a:xfrm>
              <a:blipFill>
                <a:blip r:embed="rId2"/>
                <a:stretch>
                  <a:fillRect l="-965" t="-3150" r="-1086"/>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BC155F6-1489-F544-A13A-E346E34697A1}"/>
              </a:ext>
            </a:extLst>
          </p:cNvPr>
          <p:cNvPicPr>
            <a:picLocks noChangeAspect="1"/>
          </p:cNvPicPr>
          <p:nvPr/>
        </p:nvPicPr>
        <p:blipFill>
          <a:blip r:embed="rId3"/>
          <a:stretch>
            <a:fillRect/>
          </a:stretch>
        </p:blipFill>
        <p:spPr>
          <a:xfrm>
            <a:off x="3326044" y="3508152"/>
            <a:ext cx="5206031" cy="1286196"/>
          </a:xfrm>
          <a:prstGeom prst="rect">
            <a:avLst/>
          </a:prstGeom>
        </p:spPr>
      </p:pic>
    </p:spTree>
    <p:extLst>
      <p:ext uri="{BB962C8B-B14F-4D97-AF65-F5344CB8AC3E}">
        <p14:creationId xmlns:p14="http://schemas.microsoft.com/office/powerpoint/2010/main" val="177592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SubBytes</a:t>
            </a:r>
            <a:r>
              <a:rPr lang="en-GB" dirty="0"/>
              <a:t> Step</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4462160"/>
              </a:xfrm>
            </p:spPr>
            <p:txBody>
              <a:bodyPr>
                <a:normAutofit/>
              </a:bodyPr>
              <a:lstStyle/>
              <a:p>
                <a:r>
                  <a:rPr lang="en-GB" dirty="0"/>
                  <a:t>In the </a:t>
                </a:r>
                <a14:m>
                  <m:oMath xmlns:m="http://schemas.openxmlformats.org/officeDocument/2006/math">
                    <m:r>
                      <a:rPr lang="en-GB" i="1">
                        <a:latin typeface="Cambria Math" panose="02040503050406030204" pitchFamily="18" charset="0"/>
                      </a:rPr>
                      <m:t>𝐺𝐹</m:t>
                    </m:r>
                    <m:d>
                      <m:dPr>
                        <m:ctrlPr>
                          <a:rPr lang="en-GB" i="1">
                            <a:latin typeface="Cambria Math" panose="02040503050406030204" pitchFamily="18" charset="0"/>
                          </a:rPr>
                        </m:ctrlPr>
                      </m:dPr>
                      <m:e>
                        <m:sSup>
                          <m:sSupPr>
                            <m:ctrlPr>
                              <a:rPr lang="en-GB" i="1">
                                <a:latin typeface="Cambria Math" panose="02040503050406030204" pitchFamily="18" charset="0"/>
                              </a:rPr>
                            </m:ctrlPr>
                          </m:sSupPr>
                          <m:e>
                            <m:r>
                              <a:rPr lang="en-GB" i="1">
                                <a:latin typeface="Cambria Math" panose="02040503050406030204" pitchFamily="18" charset="0"/>
                              </a:rPr>
                              <m:t>2</m:t>
                            </m:r>
                          </m:e>
                          <m:sup>
                            <m:r>
                              <a:rPr lang="en-GB" i="1">
                                <a:latin typeface="Cambria Math" panose="02040503050406030204" pitchFamily="18" charset="0"/>
                              </a:rPr>
                              <m:t>8</m:t>
                            </m:r>
                          </m:sup>
                        </m:sSup>
                      </m:e>
                    </m:d>
                    <m:r>
                      <a:rPr lang="en-GB" i="1">
                        <a:latin typeface="Cambria Math" panose="02040503050406030204" pitchFamily="18" charset="0"/>
                      </a:rPr>
                      <m:t> </m:t>
                    </m:r>
                  </m:oMath>
                </a14:m>
                <a:r>
                  <a:rPr lang="en-GB" dirty="0"/>
                  <a:t>number system, the bits in a byte,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7</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6</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5</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4</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m:t>
                        </m:r>
                      </m:sub>
                    </m:sSub>
                  </m:oMath>
                </a14:m>
                <a:r>
                  <a:rPr lang="en-GB" dirty="0"/>
                  <a:t>, are interpreted to be the coefficients of the polynomial </a:t>
                </a:r>
              </a:p>
              <a:p>
                <a:endParaRPr lang="en-GB" dirty="0"/>
              </a:p>
              <a:p>
                <a:r>
                  <a:rPr lang="en-GB" dirty="0"/>
                  <a:t>Here all the arithmetic used to evaluate this polynomial is modulo 2</a:t>
                </a:r>
              </a:p>
              <a:p>
                <a:r>
                  <a:rPr lang="en-GB" dirty="0"/>
                  <a:t>In other words, this is a Boolean polynomial where the addition used to evaluate it is the same as the XOR operation and multiplication is the same as the AND operation</a:t>
                </a:r>
              </a:p>
              <a:p>
                <a:r>
                  <a:rPr lang="en-GB" dirty="0"/>
                  <a:t>Without complicating things, just consider that this is a just a simple table lookup</a:t>
                </a:r>
              </a:p>
              <a:p>
                <a:endParaRPr lang="en-GB" dirty="0"/>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4"/>
                <a:ext cx="10515600" cy="4462160"/>
              </a:xfrm>
              <a:blipFill>
                <a:blip r:embed="rId2"/>
                <a:stretch>
                  <a:fillRect l="-965" t="-2564" r="-362"/>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3B26D2A8-2DC9-C64C-BD2B-F494AA82D4F4}"/>
              </a:ext>
            </a:extLst>
          </p:cNvPr>
          <p:cNvPicPr>
            <a:picLocks noChangeAspect="1"/>
          </p:cNvPicPr>
          <p:nvPr/>
        </p:nvPicPr>
        <p:blipFill>
          <a:blip r:embed="rId3"/>
          <a:stretch>
            <a:fillRect/>
          </a:stretch>
        </p:blipFill>
        <p:spPr>
          <a:xfrm>
            <a:off x="3085243" y="2710022"/>
            <a:ext cx="4962113" cy="423595"/>
          </a:xfrm>
          <a:prstGeom prst="rect">
            <a:avLst/>
          </a:prstGeom>
        </p:spPr>
      </p:pic>
    </p:spTree>
    <p:extLst>
      <p:ext uri="{BB962C8B-B14F-4D97-AF65-F5344CB8AC3E}">
        <p14:creationId xmlns:p14="http://schemas.microsoft.com/office/powerpoint/2010/main" val="3345477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SubBytes</a:t>
            </a:r>
            <a:r>
              <a:rPr lang="en-GB" dirty="0"/>
              <a:t> Step</a:t>
            </a:r>
            <a:endParaRPr lang="en-US" dirty="0"/>
          </a:p>
        </p:txBody>
      </p:sp>
      <p:pic>
        <p:nvPicPr>
          <p:cNvPr id="7" name="Picture 6">
            <a:extLst>
              <a:ext uri="{FF2B5EF4-FFF2-40B4-BE49-F238E27FC236}">
                <a16:creationId xmlns:a16="http://schemas.microsoft.com/office/drawing/2014/main" id="{A90B6A59-E0E6-4D47-979C-DAED86306721}"/>
              </a:ext>
            </a:extLst>
          </p:cNvPr>
          <p:cNvPicPr>
            <a:picLocks noChangeAspect="1"/>
          </p:cNvPicPr>
          <p:nvPr/>
        </p:nvPicPr>
        <p:blipFill>
          <a:blip r:embed="rId2"/>
          <a:stretch>
            <a:fillRect/>
          </a:stretch>
        </p:blipFill>
        <p:spPr>
          <a:xfrm>
            <a:off x="3225299" y="1776858"/>
            <a:ext cx="6577975" cy="4521200"/>
          </a:xfrm>
          <a:prstGeom prst="rect">
            <a:avLst/>
          </a:prstGeom>
        </p:spPr>
      </p:pic>
    </p:spTree>
    <p:extLst>
      <p:ext uri="{BB962C8B-B14F-4D97-AF65-F5344CB8AC3E}">
        <p14:creationId xmlns:p14="http://schemas.microsoft.com/office/powerpoint/2010/main" val="4044798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ShiftRows</a:t>
            </a:r>
            <a:r>
              <a:rPr lang="en-GB" dirty="0"/>
              <a:t> Step</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3414196"/>
          </a:xfrm>
        </p:spPr>
        <p:txBody>
          <a:bodyPr>
            <a:normAutofit/>
          </a:bodyPr>
          <a:lstStyle/>
          <a:p>
            <a:r>
              <a:rPr lang="en-GB" dirty="0"/>
              <a:t>The </a:t>
            </a:r>
            <a:r>
              <a:rPr lang="en-GB" dirty="0" err="1"/>
              <a:t>ShiftRows</a:t>
            </a:r>
            <a:r>
              <a:rPr lang="en-GB" dirty="0"/>
              <a:t> step is a simple permutation, which has the effect of mixing up the bytes in each row of the 4 × 4 matrix output from the </a:t>
            </a:r>
            <a:r>
              <a:rPr lang="en-GB" dirty="0" err="1"/>
              <a:t>SubBytes</a:t>
            </a:r>
            <a:r>
              <a:rPr lang="en-GB" dirty="0"/>
              <a:t> step</a:t>
            </a:r>
          </a:p>
          <a:p>
            <a:r>
              <a:rPr lang="en-GB" dirty="0"/>
              <a:t>The permutation amounts to a cyclical shift of each row of the 4 × 4 matrix so that the first row is shifted left by 0, the second is shifted left by 1, the third is shifted left by 2, and the fourth is shifted left by 3, as follows: </a:t>
            </a:r>
          </a:p>
        </p:txBody>
      </p:sp>
      <p:pic>
        <p:nvPicPr>
          <p:cNvPr id="4" name="Picture 3">
            <a:extLst>
              <a:ext uri="{FF2B5EF4-FFF2-40B4-BE49-F238E27FC236}">
                <a16:creationId xmlns:a16="http://schemas.microsoft.com/office/drawing/2014/main" id="{AA08326F-802D-B944-8163-AD993A2E2707}"/>
              </a:ext>
            </a:extLst>
          </p:cNvPr>
          <p:cNvPicPr>
            <a:picLocks noChangeAspect="1"/>
          </p:cNvPicPr>
          <p:nvPr/>
        </p:nvPicPr>
        <p:blipFill>
          <a:blip r:embed="rId2"/>
          <a:stretch>
            <a:fillRect/>
          </a:stretch>
        </p:blipFill>
        <p:spPr>
          <a:xfrm>
            <a:off x="3952410" y="4461623"/>
            <a:ext cx="4742547" cy="2247401"/>
          </a:xfrm>
          <a:prstGeom prst="rect">
            <a:avLst/>
          </a:prstGeom>
        </p:spPr>
      </p:pic>
    </p:spTree>
    <p:extLst>
      <p:ext uri="{BB962C8B-B14F-4D97-AF65-F5344CB8AC3E}">
        <p14:creationId xmlns:p14="http://schemas.microsoft.com/office/powerpoint/2010/main" val="118421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ShiftRows</a:t>
            </a:r>
            <a:r>
              <a:rPr lang="en-GB" dirty="0"/>
              <a:t> Step</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2304587"/>
          </a:xfrm>
        </p:spPr>
        <p:txBody>
          <a:bodyPr>
            <a:normAutofit/>
          </a:bodyPr>
          <a:lstStyle/>
          <a:p>
            <a:r>
              <a:rPr lang="en-GB" dirty="0"/>
              <a:t>For decryption, the corresponding step shifts the rows in exactly the opposite fashion</a:t>
            </a:r>
          </a:p>
          <a:p>
            <a:r>
              <a:rPr lang="en-GB" dirty="0"/>
              <a:t>The first row is left unchanged, the second row is shifted to the right by one byte, the third row to the right by two bytes, and the last row to the right by three bytes, all shifts being circular</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6482455-9139-1044-9524-1C6219402DC3}"/>
                  </a:ext>
                </a:extLst>
              </p:cNvPr>
              <p:cNvSpPr txBox="1"/>
              <p:nvPr/>
            </p:nvSpPr>
            <p:spPr>
              <a:xfrm>
                <a:off x="3020601" y="4407611"/>
                <a:ext cx="2177840" cy="11787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m>
                        <m:mPr>
                          <m:mcs>
                            <m:mc>
                              <m:mcPr>
                                <m:count m:val="4"/>
                                <m:mcJc m:val="center"/>
                              </m:mcPr>
                            </m:mc>
                          </m:mcs>
                          <m:ctrlPr>
                            <a:rPr lang="en-US" b="0" i="1" smtClean="0">
                              <a:latin typeface="Cambria Math" panose="02040503050406030204" pitchFamily="18" charset="0"/>
                            </a:rPr>
                          </m:ctrlPr>
                        </m:mPr>
                        <m:mr>
                          <m:e>
                            <m:sSub>
                              <m:sSubPr>
                                <m:ctrlPr>
                                  <a:rPr lang="en-GB" b="0" i="1" smtClean="0">
                                    <a:latin typeface="Cambria Math" panose="02040503050406030204" pitchFamily="18" charset="0"/>
                                  </a:rPr>
                                </m:ctrlPr>
                              </m:sSubPr>
                              <m:e>
                                <m:r>
                                  <m:rPr>
                                    <m:brk m:alnAt="7"/>
                                  </m:rPr>
                                  <a:rPr lang="en-GB" b="0" i="1" smtClean="0">
                                    <a:latin typeface="Cambria Math" panose="02040503050406030204" pitchFamily="18" charset="0"/>
                                  </a:rPr>
                                  <m:t>𝑏</m:t>
                                </m:r>
                              </m:e>
                              <m:sub>
                                <m:r>
                                  <m:rPr>
                                    <m:brk m:alnAt="7"/>
                                  </m:rPr>
                                  <a:rPr lang="en-GB" b="0" i="1" smtClean="0">
                                    <a:latin typeface="Cambria Math" panose="02040503050406030204" pitchFamily="18" charset="0"/>
                                  </a:rPr>
                                  <m:t>0</m:t>
                                </m:r>
                                <m:r>
                                  <a:rPr lang="en-GB" b="0" i="1" smtClean="0">
                                    <a:latin typeface="Cambria Math" panose="02040503050406030204" pitchFamily="18" charset="0"/>
                                  </a:rPr>
                                  <m:t>,0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0,3</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1,3</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2,3</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3,3</m:t>
                                </m:r>
                              </m:sub>
                            </m:sSub>
                          </m:e>
                        </m:mr>
                      </m:m>
                    </m:oMath>
                  </m:oMathPara>
                </a14:m>
                <a:endParaRPr lang="en-US" dirty="0"/>
              </a:p>
            </p:txBody>
          </p:sp>
        </mc:Choice>
        <mc:Fallback xmlns="">
          <p:sp>
            <p:nvSpPr>
              <p:cNvPr id="5" name="TextBox 4">
                <a:extLst>
                  <a:ext uri="{FF2B5EF4-FFF2-40B4-BE49-F238E27FC236}">
                    <a16:creationId xmlns:a16="http://schemas.microsoft.com/office/drawing/2014/main" id="{16482455-9139-1044-9524-1C6219402DC3}"/>
                  </a:ext>
                </a:extLst>
              </p:cNvPr>
              <p:cNvSpPr txBox="1">
                <a:spLocks noRot="1" noChangeAspect="1" noMove="1" noResize="1" noEditPoints="1" noAdjustHandles="1" noChangeArrowheads="1" noChangeShapeType="1" noTextEdit="1"/>
              </p:cNvSpPr>
              <p:nvPr/>
            </p:nvSpPr>
            <p:spPr>
              <a:xfrm>
                <a:off x="3020601" y="4407611"/>
                <a:ext cx="2177840" cy="1178721"/>
              </a:xfrm>
              <a:prstGeom prst="rect">
                <a:avLst/>
              </a:prstGeom>
              <a:blipFill>
                <a:blip r:embed="rId2"/>
                <a:stretch>
                  <a:fillRect l="-2326" r="-581" b="-106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FC11C6D-1D5E-8147-8663-DEE3F5F1B02E}"/>
                  </a:ext>
                </a:extLst>
              </p:cNvPr>
              <p:cNvSpPr txBox="1"/>
              <p:nvPr/>
            </p:nvSpPr>
            <p:spPr>
              <a:xfrm>
                <a:off x="6657934" y="4407611"/>
                <a:ext cx="2177840" cy="11787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m>
                        <m:mPr>
                          <m:mcs>
                            <m:mc>
                              <m:mcPr>
                                <m:count m:val="4"/>
                                <m:mcJc m:val="center"/>
                              </m:mcPr>
                            </m:mc>
                          </m:mcs>
                          <m:ctrlPr>
                            <a:rPr lang="en-US" b="0" i="1" smtClean="0">
                              <a:latin typeface="Cambria Math" panose="02040503050406030204" pitchFamily="18" charset="0"/>
                            </a:rPr>
                          </m:ctrlPr>
                        </m:mPr>
                        <m:mr>
                          <m:e>
                            <m:sSub>
                              <m:sSubPr>
                                <m:ctrlPr>
                                  <a:rPr lang="en-GB" b="0" i="1" smtClean="0">
                                    <a:latin typeface="Cambria Math" panose="02040503050406030204" pitchFamily="18" charset="0"/>
                                  </a:rPr>
                                </m:ctrlPr>
                              </m:sSubPr>
                              <m:e>
                                <m:r>
                                  <m:rPr>
                                    <m:brk m:alnAt="7"/>
                                  </m:rPr>
                                  <a:rPr lang="en-GB" b="0" i="1" smtClean="0">
                                    <a:latin typeface="Cambria Math" panose="02040503050406030204" pitchFamily="18" charset="0"/>
                                  </a:rPr>
                                  <m:t>𝑏</m:t>
                                </m:r>
                              </m:e>
                              <m:sub>
                                <m:r>
                                  <m:rPr>
                                    <m:brk m:alnAt="7"/>
                                  </m:rPr>
                                  <a:rPr lang="en-GB" b="0" i="1" smtClean="0">
                                    <a:latin typeface="Cambria Math" panose="02040503050406030204" pitchFamily="18" charset="0"/>
                                  </a:rPr>
                                  <m:t>0</m:t>
                                </m:r>
                                <m:r>
                                  <a:rPr lang="en-GB" b="0" i="1" smtClean="0">
                                    <a:latin typeface="Cambria Math" panose="02040503050406030204" pitchFamily="18" charset="0"/>
                                  </a:rPr>
                                  <m:t>,0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0,3</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1,3</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1,2</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2,3</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2,0</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2,1</m:t>
                                </m:r>
                              </m:sub>
                            </m:sSub>
                          </m:e>
                        </m:mr>
                        <m:m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3,1</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3,2</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3,3</m:t>
                                </m:r>
                              </m:sub>
                            </m:sSub>
                          </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3,0</m:t>
                                </m:r>
                              </m:sub>
                            </m:sSub>
                          </m:e>
                        </m:mr>
                      </m:m>
                    </m:oMath>
                  </m:oMathPara>
                </a14:m>
                <a:endParaRPr lang="en-US" dirty="0"/>
              </a:p>
            </p:txBody>
          </p:sp>
        </mc:Choice>
        <mc:Fallback xmlns="">
          <p:sp>
            <p:nvSpPr>
              <p:cNvPr id="6" name="TextBox 5">
                <a:extLst>
                  <a:ext uri="{FF2B5EF4-FFF2-40B4-BE49-F238E27FC236}">
                    <a16:creationId xmlns:a16="http://schemas.microsoft.com/office/drawing/2014/main" id="{6FC11C6D-1D5E-8147-8663-DEE3F5F1B02E}"/>
                  </a:ext>
                </a:extLst>
              </p:cNvPr>
              <p:cNvSpPr txBox="1">
                <a:spLocks noRot="1" noChangeAspect="1" noMove="1" noResize="1" noEditPoints="1" noAdjustHandles="1" noChangeArrowheads="1" noChangeShapeType="1" noTextEdit="1"/>
              </p:cNvSpPr>
              <p:nvPr/>
            </p:nvSpPr>
            <p:spPr>
              <a:xfrm>
                <a:off x="6657934" y="4407611"/>
                <a:ext cx="2177840" cy="1178721"/>
              </a:xfrm>
              <a:prstGeom prst="rect">
                <a:avLst/>
              </a:prstGeom>
              <a:blipFill>
                <a:blip r:embed="rId3"/>
                <a:stretch>
                  <a:fillRect l="-1734" b="-1064"/>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7D55541-09DA-364C-B866-CB93C4F650E5}"/>
              </a:ext>
            </a:extLst>
          </p:cNvPr>
          <p:cNvCxnSpPr/>
          <p:nvPr/>
        </p:nvCxnSpPr>
        <p:spPr>
          <a:xfrm>
            <a:off x="5630237" y="4996970"/>
            <a:ext cx="595901"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4040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MixColumns</a:t>
            </a:r>
            <a:r>
              <a:rPr lang="en-GB" dirty="0"/>
              <a:t> Step </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3414196"/>
              </a:xfrm>
            </p:spPr>
            <p:txBody>
              <a:bodyPr>
                <a:normAutofit fontScale="92500" lnSpcReduction="20000"/>
              </a:bodyPr>
              <a:lstStyle/>
              <a:p>
                <a:r>
                  <a:rPr lang="en-GB" dirty="0"/>
                  <a:t>The </a:t>
                </a:r>
                <a:r>
                  <a:rPr lang="en-GB" dirty="0" err="1"/>
                  <a:t>MixColumns</a:t>
                </a:r>
                <a:r>
                  <a:rPr lang="en-GB" dirty="0"/>
                  <a:t> Step mixes up the information in each column of the 4 × 4 matrix output from the </a:t>
                </a:r>
                <a:r>
                  <a:rPr lang="en-GB" dirty="0" err="1"/>
                  <a:t>ShiftRows</a:t>
                </a:r>
                <a:r>
                  <a:rPr lang="en-GB" dirty="0"/>
                  <a:t> step</a:t>
                </a:r>
              </a:p>
              <a:p>
                <a:r>
                  <a:rPr lang="en-GB" dirty="0"/>
                  <a:t>It does this mixing by applying what amounts to a Hill-cipher matrix-multiplication transformation applied to each column, using the </a:t>
                </a:r>
                <a14:m>
                  <m:oMath xmlns:m="http://schemas.openxmlformats.org/officeDocument/2006/math">
                    <m:r>
                      <a:rPr lang="en-GB" i="1">
                        <a:latin typeface="Cambria Math" panose="02040503050406030204" pitchFamily="18" charset="0"/>
                      </a:rPr>
                      <m:t>𝐺𝐹</m:t>
                    </m:r>
                    <m:d>
                      <m:dPr>
                        <m:ctrlPr>
                          <a:rPr lang="en-GB" i="1">
                            <a:latin typeface="Cambria Math" panose="02040503050406030204" pitchFamily="18" charset="0"/>
                          </a:rPr>
                        </m:ctrlPr>
                      </m:dPr>
                      <m:e>
                        <m:sSup>
                          <m:sSupPr>
                            <m:ctrlPr>
                              <a:rPr lang="en-GB" i="1">
                                <a:latin typeface="Cambria Math" panose="02040503050406030204" pitchFamily="18" charset="0"/>
                              </a:rPr>
                            </m:ctrlPr>
                          </m:sSupPr>
                          <m:e>
                            <m:r>
                              <a:rPr lang="en-GB" i="1">
                                <a:latin typeface="Cambria Math" panose="02040503050406030204" pitchFamily="18" charset="0"/>
                              </a:rPr>
                              <m:t>2</m:t>
                            </m:r>
                          </m:e>
                          <m:sup>
                            <m:r>
                              <a:rPr lang="en-GB" i="1">
                                <a:latin typeface="Cambria Math" panose="02040503050406030204" pitchFamily="18" charset="0"/>
                              </a:rPr>
                              <m:t>8</m:t>
                            </m:r>
                          </m:sup>
                        </m:sSup>
                      </m:e>
                    </m:d>
                    <m:r>
                      <a:rPr lang="en-GB" i="1">
                        <a:latin typeface="Cambria Math" panose="02040503050406030204" pitchFamily="18" charset="0"/>
                      </a:rPr>
                      <m:t> </m:t>
                    </m:r>
                  </m:oMath>
                </a14:m>
                <a:r>
                  <a:rPr lang="en-GB" dirty="0"/>
                  <a:t>number system</a:t>
                </a:r>
              </a:p>
              <a:p>
                <a:r>
                  <a:rPr lang="en-GB" dirty="0"/>
                  <a:t>In other words, this step replaces each byte of a column by a function of all the bytes in the same column</a:t>
                </a:r>
              </a:p>
              <a:p>
                <a:r>
                  <a:rPr lang="en-GB" dirty="0"/>
                  <a:t>More precisely, each byte in a column is replaced by two times that byte, plus three times the the next byte, plus the byte that comes next, plus the byte that follows</a:t>
                </a:r>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4"/>
                <a:ext cx="10515600" cy="3414196"/>
              </a:xfrm>
              <a:blipFill>
                <a:blip r:embed="rId2"/>
                <a:stretch>
                  <a:fillRect l="-844" t="-4833" r="-1206"/>
                </a:stretch>
              </a:blipFill>
            </p:spPr>
            <p:txBody>
              <a:bodyPr/>
              <a:lstStyle/>
              <a:p>
                <a:r>
                  <a:rPr lang="en-US">
                    <a:noFill/>
                  </a:rPr>
                  <a:t> </a:t>
                </a:r>
              </a:p>
            </p:txBody>
          </p:sp>
        </mc:Fallback>
      </mc:AlternateContent>
    </p:spTree>
    <p:extLst>
      <p:ext uri="{BB962C8B-B14F-4D97-AF65-F5344CB8AC3E}">
        <p14:creationId xmlns:p14="http://schemas.microsoft.com/office/powerpoint/2010/main" val="315516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MixColumns</a:t>
            </a:r>
            <a:r>
              <a:rPr lang="en-GB" dirty="0"/>
              <a:t> Step </a:t>
            </a:r>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4708740"/>
              </a:xfrm>
            </p:spPr>
            <p:txBody>
              <a:bodyPr>
                <a:normAutofit lnSpcReduction="10000"/>
              </a:bodyPr>
              <a:lstStyle/>
              <a:p>
                <a:r>
                  <a:rPr lang="en-GB" dirty="0"/>
                  <a:t>For the bytes in the first row of the state array, this operation can be stated as</a:t>
                </a:r>
              </a:p>
              <a:p>
                <a:pPr lvl="1"/>
                <a14:m>
                  <m:oMath xmlns:m="http://schemas.openxmlformats.org/officeDocument/2006/math">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0,</m:t>
                        </m:r>
                        <m:r>
                          <a:rPr lang="en-GB" b="0" i="1" smtClean="0">
                            <a:latin typeface="Cambria Math" panose="02040503050406030204" pitchFamily="18" charset="0"/>
                          </a:rPr>
                          <m:t>𝑗</m:t>
                        </m:r>
                      </m:sub>
                      <m:sup>
                        <m:r>
                          <a:rPr lang="en-GB" b="0" i="1" smtClean="0">
                            <a:latin typeface="Cambria Math" panose="02040503050406030204" pitchFamily="18" charset="0"/>
                          </a:rPr>
                          <m:t>′</m:t>
                        </m:r>
                      </m:sup>
                    </m:sSubSup>
                    <m:r>
                      <a:rPr lang="en-GB" b="0" i="1" smtClean="0">
                        <a:latin typeface="Cambria Math" panose="02040503050406030204" pitchFamily="18" charset="0"/>
                      </a:rPr>
                      <m:t>=</m:t>
                    </m:r>
                    <m:d>
                      <m:dPr>
                        <m:ctrlPr>
                          <a:rPr lang="en-GB" b="0" i="1" smtClean="0">
                            <a:latin typeface="Cambria Math" panose="02040503050406030204" pitchFamily="18" charset="0"/>
                          </a:rPr>
                        </m:ctrlPr>
                      </m:dPr>
                      <m:e>
                        <m:r>
                          <a:rPr lang="en-GB" b="0" i="1" smtClean="0">
                            <a:latin typeface="Cambria Math" panose="02040503050406030204" pitchFamily="18" charset="0"/>
                          </a:rPr>
                          <m:t>0</m:t>
                        </m:r>
                        <m:r>
                          <a:rPr lang="en-GB" b="0" i="1" smtClean="0">
                            <a:latin typeface="Cambria Math" panose="02040503050406030204" pitchFamily="18" charset="0"/>
                          </a:rPr>
                          <m:t>𝑥</m:t>
                        </m:r>
                        <m:r>
                          <a:rPr lang="en-GB" b="0" i="1" smtClean="0">
                            <a:latin typeface="Cambria Math" panose="02040503050406030204" pitchFamily="18" charset="0"/>
                          </a:rPr>
                          <m:t>02∧</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𝑠</m:t>
                            </m:r>
                          </m:e>
                          <m:sub>
                            <m:r>
                              <a:rPr lang="en-GB" b="0" i="1" smtClean="0">
                                <a:latin typeface="Cambria Math" panose="02040503050406030204" pitchFamily="18" charset="0"/>
                              </a:rPr>
                              <m:t>𝑜</m:t>
                            </m:r>
                            <m:r>
                              <a:rPr lang="en-GB" b="0" i="1" smtClean="0">
                                <a:latin typeface="Cambria Math" panose="02040503050406030204" pitchFamily="18" charset="0"/>
                              </a:rPr>
                              <m:t>,</m:t>
                            </m:r>
                            <m:r>
                              <a:rPr lang="en-GB" b="0" i="1" smtClean="0">
                                <a:latin typeface="Cambria Math" panose="02040503050406030204" pitchFamily="18" charset="0"/>
                              </a:rPr>
                              <m:t>𝑗</m:t>
                            </m:r>
                          </m:sub>
                        </m:sSub>
                      </m:e>
                    </m:d>
                    <m:r>
                      <a:rPr lang="en-GB" b="0" i="1" smtClean="0">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03∧</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1</m:t>
                            </m:r>
                            <m:r>
                              <a:rPr lang="en-GB" i="1">
                                <a:latin typeface="Cambria Math" panose="02040503050406030204" pitchFamily="18" charset="0"/>
                              </a:rPr>
                              <m:t>,</m:t>
                            </m:r>
                            <m:r>
                              <a:rPr lang="en-GB" i="1">
                                <a:latin typeface="Cambria Math" panose="02040503050406030204" pitchFamily="18" charset="0"/>
                              </a:rPr>
                              <m:t>𝑗</m:t>
                            </m:r>
                          </m:sub>
                        </m:sSub>
                      </m:e>
                    </m:d>
                    <m:r>
                      <a:rPr lang="en-GB" i="1" smtClean="0">
                        <a:latin typeface="Cambria Math" panose="02040503050406030204" pitchFamily="18" charset="0"/>
                        <a:ea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𝑠</m:t>
                        </m:r>
                      </m:e>
                      <m:sub>
                        <m:r>
                          <a:rPr lang="en-GB" b="0" i="1" smtClean="0">
                            <a:latin typeface="Cambria Math" panose="02040503050406030204" pitchFamily="18" charset="0"/>
                          </a:rPr>
                          <m:t>2,</m:t>
                        </m:r>
                        <m:r>
                          <a:rPr lang="en-GB" b="0" i="1" smtClean="0">
                            <a:latin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sSub>
                      <m:sSubPr>
                        <m:ctrlPr>
                          <a:rPr lang="en-GB" b="0"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𝑠</m:t>
                        </m:r>
                      </m:e>
                      <m:sub>
                        <m:r>
                          <a:rPr lang="en-GB" b="0" i="1" smtClean="0">
                            <a:latin typeface="Cambria Math" panose="02040503050406030204" pitchFamily="18" charset="0"/>
                            <a:ea typeface="Cambria Math" panose="02040503050406030204" pitchFamily="18" charset="0"/>
                          </a:rPr>
                          <m:t>3,</m:t>
                        </m:r>
                        <m:r>
                          <a:rPr lang="en-GB" b="0" i="1" smtClean="0">
                            <a:latin typeface="Cambria Math" panose="02040503050406030204" pitchFamily="18" charset="0"/>
                            <a:ea typeface="Cambria Math" panose="02040503050406030204" pitchFamily="18" charset="0"/>
                          </a:rPr>
                          <m:t>𝑗</m:t>
                        </m:r>
                      </m:sub>
                    </m:sSub>
                  </m:oMath>
                </a14:m>
                <a:endParaRPr lang="en-GB" dirty="0"/>
              </a:p>
              <a:p>
                <a:pPr lvl="1"/>
                <a:r>
                  <a:rPr lang="en-GB" dirty="0"/>
                  <a:t>Here, </a:t>
                </a:r>
                <a14:m>
                  <m:oMath xmlns:m="http://schemas.openxmlformats.org/officeDocument/2006/math">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02 </m:t>
                    </m:r>
                  </m:oMath>
                </a14:m>
                <a:r>
                  <a:rPr lang="en-GB" dirty="0"/>
                  <a:t>implies 00000010 and </a:t>
                </a:r>
                <a14:m>
                  <m:oMath xmlns:m="http://schemas.openxmlformats.org/officeDocument/2006/math">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03</m:t>
                    </m:r>
                  </m:oMath>
                </a14:m>
                <a:r>
                  <a:rPr lang="en-GB" dirty="0"/>
                  <a:t> implies 00000011</a:t>
                </a:r>
              </a:p>
              <a:p>
                <a:r>
                  <a:rPr lang="en-GB" dirty="0"/>
                  <a:t>For the bytes in the second row of the state array, this operation can be stated as</a:t>
                </a:r>
              </a:p>
              <a:p>
                <a:pPr lvl="1"/>
                <a14:m>
                  <m:oMath xmlns:m="http://schemas.openxmlformats.org/officeDocument/2006/math">
                    <m:sSubSup>
                      <m:sSubSupPr>
                        <m:ctrlPr>
                          <a:rPr lang="en-GB" i="1">
                            <a:latin typeface="Cambria Math" panose="02040503050406030204" pitchFamily="18" charset="0"/>
                          </a:rPr>
                        </m:ctrlPr>
                      </m:sSubSupPr>
                      <m:e>
                        <m:r>
                          <a:rPr lang="en-GB" i="1">
                            <a:latin typeface="Cambria Math" panose="02040503050406030204" pitchFamily="18" charset="0"/>
                          </a:rPr>
                          <m:t>𝑏</m:t>
                        </m:r>
                      </m:e>
                      <m:sub>
                        <m:r>
                          <a:rPr lang="en-GB" b="0" i="1" smtClean="0">
                            <a:latin typeface="Cambria Math" panose="02040503050406030204" pitchFamily="18" charset="0"/>
                          </a:rPr>
                          <m:t>1</m:t>
                        </m:r>
                        <m:r>
                          <a:rPr lang="en-GB" i="1">
                            <a:latin typeface="Cambria Math" panose="02040503050406030204" pitchFamily="18" charset="0"/>
                          </a:rPr>
                          <m:t>,</m:t>
                        </m:r>
                        <m:r>
                          <a:rPr lang="en-GB" i="1">
                            <a:latin typeface="Cambria Math" panose="02040503050406030204" pitchFamily="18" charset="0"/>
                          </a:rPr>
                          <m:t>𝑗</m:t>
                        </m:r>
                      </m:sub>
                      <m:sup>
                        <m:r>
                          <a:rPr lang="en-GB" i="1">
                            <a:latin typeface="Cambria Math" panose="02040503050406030204" pitchFamily="18" charset="0"/>
                          </a:rPr>
                          <m:t>′</m:t>
                        </m:r>
                      </m:sup>
                    </m:sSubSup>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0</m:t>
                        </m:r>
                        <m:r>
                          <a:rPr lang="en-GB" i="1">
                            <a:latin typeface="Cambria Math" panose="02040503050406030204" pitchFamily="18" charset="0"/>
                          </a:rPr>
                          <m:t>,</m:t>
                        </m:r>
                        <m:r>
                          <a:rPr lang="en-GB" i="1">
                            <a:latin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02∧</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1</m:t>
                            </m:r>
                            <m:r>
                              <a:rPr lang="en-GB" i="1">
                                <a:latin typeface="Cambria Math" panose="02040503050406030204" pitchFamily="18" charset="0"/>
                              </a:rPr>
                              <m:t>,</m:t>
                            </m:r>
                            <m:r>
                              <a:rPr lang="en-GB" i="1">
                                <a:latin typeface="Cambria Math" panose="02040503050406030204" pitchFamily="18" charset="0"/>
                              </a:rPr>
                              <m:t>𝑗</m:t>
                            </m:r>
                          </m:sub>
                        </m:sSub>
                      </m:e>
                    </m:d>
                    <m:r>
                      <a:rPr lang="en-GB" i="1">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03∧</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2</m:t>
                            </m:r>
                            <m:r>
                              <a:rPr lang="en-GB" i="1">
                                <a:latin typeface="Cambria Math" panose="02040503050406030204" pitchFamily="18" charset="0"/>
                              </a:rPr>
                              <m:t>,</m:t>
                            </m:r>
                            <m:r>
                              <a:rPr lang="en-GB" i="1">
                                <a:latin typeface="Cambria Math" panose="02040503050406030204" pitchFamily="18" charset="0"/>
                              </a:rPr>
                              <m:t>𝑗</m:t>
                            </m:r>
                          </m:sub>
                        </m:sSub>
                      </m:e>
                    </m:d>
                    <m:r>
                      <a:rPr lang="en-GB" i="1">
                        <a:latin typeface="Cambria Math" panose="02040503050406030204" pitchFamily="18" charset="0"/>
                        <a:ea typeface="Cambria Math" panose="02040503050406030204" pitchFamily="18" charset="0"/>
                      </a:rPr>
                      <m:t>⨁</m:t>
                    </m:r>
                    <m:sSub>
                      <m:sSubPr>
                        <m:ctrlPr>
                          <a:rPr lang="en-GB" i="1">
                            <a:latin typeface="Cambria Math" panose="02040503050406030204" pitchFamily="18" charset="0"/>
                            <a:ea typeface="Cambria Math" panose="02040503050406030204" pitchFamily="18" charset="0"/>
                          </a:rPr>
                        </m:ctrlPr>
                      </m:sSubPr>
                      <m:e>
                        <m:r>
                          <a:rPr lang="en-GB" i="1">
                            <a:latin typeface="Cambria Math" panose="02040503050406030204" pitchFamily="18" charset="0"/>
                            <a:ea typeface="Cambria Math" panose="02040503050406030204" pitchFamily="18" charset="0"/>
                          </a:rPr>
                          <m:t>𝑠</m:t>
                        </m:r>
                      </m:e>
                      <m:sub>
                        <m:r>
                          <a:rPr lang="en-GB" i="1">
                            <a:latin typeface="Cambria Math" panose="02040503050406030204" pitchFamily="18" charset="0"/>
                            <a:ea typeface="Cambria Math" panose="02040503050406030204" pitchFamily="18" charset="0"/>
                          </a:rPr>
                          <m:t>3,</m:t>
                        </m:r>
                        <m:r>
                          <a:rPr lang="en-GB" i="1">
                            <a:latin typeface="Cambria Math" panose="02040503050406030204" pitchFamily="18" charset="0"/>
                            <a:ea typeface="Cambria Math" panose="02040503050406030204" pitchFamily="18" charset="0"/>
                          </a:rPr>
                          <m:t>𝑗</m:t>
                        </m:r>
                      </m:sub>
                    </m:sSub>
                  </m:oMath>
                </a14:m>
                <a:endParaRPr lang="en-GB" dirty="0"/>
              </a:p>
              <a:p>
                <a:r>
                  <a:rPr lang="en-GB" dirty="0"/>
                  <a:t>For the third row:</a:t>
                </a:r>
              </a:p>
              <a:p>
                <a:pPr lvl="1"/>
                <a14:m>
                  <m:oMath xmlns:m="http://schemas.openxmlformats.org/officeDocument/2006/math">
                    <m:sSubSup>
                      <m:sSubSupPr>
                        <m:ctrlPr>
                          <a:rPr lang="en-GB" i="1">
                            <a:latin typeface="Cambria Math" panose="02040503050406030204" pitchFamily="18" charset="0"/>
                          </a:rPr>
                        </m:ctrlPr>
                      </m:sSubSupPr>
                      <m:e>
                        <m:r>
                          <a:rPr lang="en-GB" i="1">
                            <a:latin typeface="Cambria Math" panose="02040503050406030204" pitchFamily="18" charset="0"/>
                          </a:rPr>
                          <m:t>𝑏</m:t>
                        </m:r>
                      </m:e>
                      <m:sub>
                        <m:r>
                          <a:rPr lang="en-GB" b="0" i="1" smtClean="0">
                            <a:latin typeface="Cambria Math" panose="02040503050406030204" pitchFamily="18" charset="0"/>
                          </a:rPr>
                          <m:t>2</m:t>
                        </m:r>
                        <m:r>
                          <a:rPr lang="en-GB" i="1">
                            <a:latin typeface="Cambria Math" panose="02040503050406030204" pitchFamily="18" charset="0"/>
                          </a:rPr>
                          <m:t>,</m:t>
                        </m:r>
                        <m:r>
                          <a:rPr lang="en-GB" i="1">
                            <a:latin typeface="Cambria Math" panose="02040503050406030204" pitchFamily="18" charset="0"/>
                          </a:rPr>
                          <m:t>𝑗</m:t>
                        </m:r>
                      </m:sub>
                      <m:sup>
                        <m:r>
                          <a:rPr lang="en-GB" i="1">
                            <a:latin typeface="Cambria Math" panose="02040503050406030204" pitchFamily="18" charset="0"/>
                          </a:rPr>
                          <m:t>′</m:t>
                        </m:r>
                      </m:sup>
                    </m:sSubSup>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i="1">
                            <a:latin typeface="Cambria Math" panose="02040503050406030204" pitchFamily="18" charset="0"/>
                          </a:rPr>
                          <m:t>0,</m:t>
                        </m:r>
                        <m:r>
                          <a:rPr lang="en-GB" i="1">
                            <a:latin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sSub>
                      <m:sSubPr>
                        <m:ctrlPr>
                          <a:rPr lang="en-GB" i="1">
                            <a:latin typeface="Cambria Math" panose="02040503050406030204" pitchFamily="18" charset="0"/>
                            <a:ea typeface="Cambria Math" panose="02040503050406030204" pitchFamily="18" charset="0"/>
                          </a:rPr>
                        </m:ctrlPr>
                      </m:sSubPr>
                      <m:e>
                        <m:r>
                          <a:rPr lang="en-GB" i="1">
                            <a:latin typeface="Cambria Math" panose="02040503050406030204" pitchFamily="18" charset="0"/>
                            <a:ea typeface="Cambria Math" panose="02040503050406030204" pitchFamily="18" charset="0"/>
                          </a:rPr>
                          <m:t>𝑠</m:t>
                        </m:r>
                      </m:e>
                      <m:sub>
                        <m:r>
                          <a:rPr lang="en-GB" b="0" i="1" smtClean="0">
                            <a:latin typeface="Cambria Math" panose="02040503050406030204" pitchFamily="18" charset="0"/>
                            <a:ea typeface="Cambria Math" panose="02040503050406030204" pitchFamily="18" charset="0"/>
                          </a:rPr>
                          <m:t>1</m:t>
                        </m:r>
                        <m:r>
                          <a:rPr lang="en-GB" i="1">
                            <a:latin typeface="Cambria Math" panose="02040503050406030204" pitchFamily="18" charset="0"/>
                            <a:ea typeface="Cambria Math" panose="02040503050406030204" pitchFamily="18" charset="0"/>
                          </a:rPr>
                          <m:t>,</m:t>
                        </m:r>
                        <m:r>
                          <a:rPr lang="en-GB" i="1">
                            <a:latin typeface="Cambria Math" panose="02040503050406030204" pitchFamily="18" charset="0"/>
                            <a:ea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02∧</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2</m:t>
                            </m:r>
                            <m:r>
                              <a:rPr lang="en-GB" i="1">
                                <a:latin typeface="Cambria Math" panose="02040503050406030204" pitchFamily="18" charset="0"/>
                              </a:rPr>
                              <m:t>,</m:t>
                            </m:r>
                            <m:r>
                              <a:rPr lang="en-GB" i="1">
                                <a:latin typeface="Cambria Math" panose="02040503050406030204" pitchFamily="18" charset="0"/>
                              </a:rPr>
                              <m:t>𝑗</m:t>
                            </m:r>
                          </m:sub>
                        </m:sSub>
                      </m:e>
                    </m:d>
                    <m:r>
                      <a:rPr lang="en-GB" i="1">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03∧</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3</m:t>
                            </m:r>
                            <m:r>
                              <a:rPr lang="en-GB" i="1">
                                <a:latin typeface="Cambria Math" panose="02040503050406030204" pitchFamily="18" charset="0"/>
                              </a:rPr>
                              <m:t>,</m:t>
                            </m:r>
                            <m:r>
                              <a:rPr lang="en-GB" i="1">
                                <a:latin typeface="Cambria Math" panose="02040503050406030204" pitchFamily="18" charset="0"/>
                              </a:rPr>
                              <m:t>𝑗</m:t>
                            </m:r>
                          </m:sub>
                        </m:sSub>
                      </m:e>
                    </m:d>
                  </m:oMath>
                </a14:m>
                <a:endParaRPr lang="en-GB" dirty="0"/>
              </a:p>
              <a:p>
                <a:r>
                  <a:rPr lang="en-GB" dirty="0"/>
                  <a:t>For the fourth row:</a:t>
                </a:r>
              </a:p>
              <a:p>
                <a:pPr lvl="1"/>
                <a14:m>
                  <m:oMath xmlns:m="http://schemas.openxmlformats.org/officeDocument/2006/math">
                    <m:sSubSup>
                      <m:sSubSupPr>
                        <m:ctrlPr>
                          <a:rPr lang="en-GB" i="1">
                            <a:latin typeface="Cambria Math" panose="02040503050406030204" pitchFamily="18" charset="0"/>
                          </a:rPr>
                        </m:ctrlPr>
                      </m:sSubSupPr>
                      <m:e>
                        <m:r>
                          <a:rPr lang="en-GB" i="1">
                            <a:latin typeface="Cambria Math" panose="02040503050406030204" pitchFamily="18" charset="0"/>
                          </a:rPr>
                          <m:t>𝑏</m:t>
                        </m:r>
                      </m:e>
                      <m:sub>
                        <m:r>
                          <a:rPr lang="en-GB" b="0" i="1" smtClean="0">
                            <a:latin typeface="Cambria Math" panose="02040503050406030204" pitchFamily="18" charset="0"/>
                          </a:rPr>
                          <m:t>3</m:t>
                        </m:r>
                        <m:r>
                          <a:rPr lang="en-GB" i="1">
                            <a:latin typeface="Cambria Math" panose="02040503050406030204" pitchFamily="18" charset="0"/>
                          </a:rPr>
                          <m:t>,</m:t>
                        </m:r>
                        <m:r>
                          <a:rPr lang="en-GB" i="1">
                            <a:latin typeface="Cambria Math" panose="02040503050406030204" pitchFamily="18" charset="0"/>
                          </a:rPr>
                          <m:t>𝑗</m:t>
                        </m:r>
                      </m:sub>
                      <m:sup>
                        <m:r>
                          <a:rPr lang="en-GB" i="1">
                            <a:latin typeface="Cambria Math" panose="02040503050406030204" pitchFamily="18" charset="0"/>
                          </a:rPr>
                          <m:t>′</m:t>
                        </m:r>
                      </m:sup>
                    </m:sSubSup>
                    <m:r>
                      <a:rPr lang="en-GB" i="1">
                        <a:latin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03∧</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0</m:t>
                            </m:r>
                            <m:r>
                              <a:rPr lang="en-GB" i="1">
                                <a:latin typeface="Cambria Math" panose="02040503050406030204" pitchFamily="18" charset="0"/>
                              </a:rPr>
                              <m:t>,</m:t>
                            </m:r>
                            <m:r>
                              <a:rPr lang="en-GB" i="1">
                                <a:latin typeface="Cambria Math" panose="02040503050406030204" pitchFamily="18" charset="0"/>
                              </a:rPr>
                              <m:t>𝑗</m:t>
                            </m:r>
                          </m:sub>
                        </m:sSub>
                      </m:e>
                    </m:d>
                    <m:r>
                      <a:rPr lang="en-GB" i="1">
                        <a:latin typeface="Cambria Math" panose="02040503050406030204" pitchFamily="18" charset="0"/>
                        <a:ea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1</m:t>
                        </m:r>
                        <m:r>
                          <a:rPr lang="en-GB" i="1">
                            <a:latin typeface="Cambria Math" panose="02040503050406030204" pitchFamily="18" charset="0"/>
                          </a:rPr>
                          <m:t>,</m:t>
                        </m:r>
                        <m:r>
                          <a:rPr lang="en-GB" i="1">
                            <a:latin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sSub>
                      <m:sSubPr>
                        <m:ctrlPr>
                          <a:rPr lang="en-GB" i="1">
                            <a:latin typeface="Cambria Math" panose="02040503050406030204" pitchFamily="18" charset="0"/>
                            <a:ea typeface="Cambria Math" panose="02040503050406030204" pitchFamily="18" charset="0"/>
                          </a:rPr>
                        </m:ctrlPr>
                      </m:sSubPr>
                      <m:e>
                        <m:r>
                          <a:rPr lang="en-GB" i="1">
                            <a:latin typeface="Cambria Math" panose="02040503050406030204" pitchFamily="18" charset="0"/>
                            <a:ea typeface="Cambria Math" panose="02040503050406030204" pitchFamily="18" charset="0"/>
                          </a:rPr>
                          <m:t>𝑠</m:t>
                        </m:r>
                      </m:e>
                      <m:sub>
                        <m:r>
                          <a:rPr lang="en-GB" b="0" i="1" smtClean="0">
                            <a:latin typeface="Cambria Math" panose="02040503050406030204" pitchFamily="18" charset="0"/>
                            <a:ea typeface="Cambria Math" panose="02040503050406030204" pitchFamily="18" charset="0"/>
                          </a:rPr>
                          <m:t>2</m:t>
                        </m:r>
                        <m:r>
                          <a:rPr lang="en-GB" i="1">
                            <a:latin typeface="Cambria Math" panose="02040503050406030204" pitchFamily="18" charset="0"/>
                            <a:ea typeface="Cambria Math" panose="02040503050406030204" pitchFamily="18" charset="0"/>
                          </a:rPr>
                          <m:t>,</m:t>
                        </m:r>
                        <m:r>
                          <a:rPr lang="en-GB" i="1">
                            <a:latin typeface="Cambria Math" panose="02040503050406030204" pitchFamily="18" charset="0"/>
                            <a:ea typeface="Cambria Math" panose="02040503050406030204" pitchFamily="18" charset="0"/>
                          </a:rPr>
                          <m:t>𝑗</m:t>
                        </m:r>
                      </m:sub>
                    </m:sSub>
                    <m:r>
                      <a:rPr lang="en-GB" i="1">
                        <a:latin typeface="Cambria Math" panose="02040503050406030204" pitchFamily="18" charset="0"/>
                        <a:ea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0</m:t>
                        </m:r>
                        <m:r>
                          <a:rPr lang="en-GB" i="1">
                            <a:latin typeface="Cambria Math" panose="02040503050406030204" pitchFamily="18" charset="0"/>
                          </a:rPr>
                          <m:t>𝑥</m:t>
                        </m:r>
                        <m:r>
                          <a:rPr lang="en-GB" i="1">
                            <a:latin typeface="Cambria Math" panose="02040503050406030204" pitchFamily="18" charset="0"/>
                          </a:rPr>
                          <m:t>02∧</m:t>
                        </m:r>
                        <m:sSub>
                          <m:sSubPr>
                            <m:ctrlPr>
                              <a:rPr lang="en-GB" i="1">
                                <a:latin typeface="Cambria Math" panose="02040503050406030204" pitchFamily="18" charset="0"/>
                              </a:rPr>
                            </m:ctrlPr>
                          </m:sSubPr>
                          <m:e>
                            <m:r>
                              <a:rPr lang="en-GB" i="1">
                                <a:latin typeface="Cambria Math" panose="02040503050406030204" pitchFamily="18" charset="0"/>
                              </a:rPr>
                              <m:t>𝑠</m:t>
                            </m:r>
                          </m:e>
                          <m:sub>
                            <m:r>
                              <a:rPr lang="en-GB" b="0" i="1" smtClean="0">
                                <a:latin typeface="Cambria Math" panose="02040503050406030204" pitchFamily="18" charset="0"/>
                              </a:rPr>
                              <m:t>3</m:t>
                            </m:r>
                            <m:r>
                              <a:rPr lang="en-GB" i="1">
                                <a:latin typeface="Cambria Math" panose="02040503050406030204" pitchFamily="18" charset="0"/>
                              </a:rPr>
                              <m:t>,</m:t>
                            </m:r>
                            <m:r>
                              <a:rPr lang="en-GB" i="1">
                                <a:latin typeface="Cambria Math" panose="02040503050406030204" pitchFamily="18" charset="0"/>
                              </a:rPr>
                              <m:t>𝑗</m:t>
                            </m:r>
                          </m:sub>
                        </m:sSub>
                      </m:e>
                    </m:d>
                  </m:oMath>
                </a14:m>
                <a:endParaRPr lang="en-GB" dirty="0"/>
              </a:p>
            </p:txBody>
          </p:sp>
        </mc:Choice>
        <mc:Fallback>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4"/>
                <a:ext cx="10515600" cy="4708740"/>
              </a:xfrm>
              <a:blipFill>
                <a:blip r:embed="rId2"/>
                <a:stretch>
                  <a:fillRect l="-965" t="-3235" b="-1348"/>
                </a:stretch>
              </a:blipFill>
            </p:spPr>
            <p:txBody>
              <a:bodyPr/>
              <a:lstStyle/>
              <a:p>
                <a:r>
                  <a:rPr lang="en-US">
                    <a:noFill/>
                  </a:rPr>
                  <a:t> </a:t>
                </a:r>
              </a:p>
            </p:txBody>
          </p:sp>
        </mc:Fallback>
      </mc:AlternateContent>
    </p:spTree>
    <p:extLst>
      <p:ext uri="{BB962C8B-B14F-4D97-AF65-F5344CB8AC3E}">
        <p14:creationId xmlns:p14="http://schemas.microsoft.com/office/powerpoint/2010/main" val="3351214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MixColumns</a:t>
            </a:r>
            <a:r>
              <a:rPr lang="en-GB" dirty="0"/>
              <a:t> Step </a:t>
            </a:r>
            <a:endParaRPr lang="en-US" dirty="0"/>
          </a:p>
        </p:txBody>
      </p:sp>
      <p:pic>
        <p:nvPicPr>
          <p:cNvPr id="6" name="Picture 5">
            <a:extLst>
              <a:ext uri="{FF2B5EF4-FFF2-40B4-BE49-F238E27FC236}">
                <a16:creationId xmlns:a16="http://schemas.microsoft.com/office/drawing/2014/main" id="{C0994AEE-884B-1F45-A433-6F405E85C533}"/>
              </a:ext>
            </a:extLst>
          </p:cNvPr>
          <p:cNvPicPr>
            <a:picLocks noChangeAspect="1"/>
          </p:cNvPicPr>
          <p:nvPr/>
        </p:nvPicPr>
        <p:blipFill>
          <a:blip r:embed="rId2"/>
          <a:stretch>
            <a:fillRect/>
          </a:stretch>
        </p:blipFill>
        <p:spPr>
          <a:xfrm>
            <a:off x="1245383" y="1690688"/>
            <a:ext cx="7906121" cy="2825179"/>
          </a:xfrm>
          <a:prstGeom prst="rect">
            <a:avLst/>
          </a:prstGeom>
        </p:spPr>
      </p:pic>
      <p:sp>
        <p:nvSpPr>
          <p:cNvPr id="7" name="TextBox 6">
            <a:extLst>
              <a:ext uri="{FF2B5EF4-FFF2-40B4-BE49-F238E27FC236}">
                <a16:creationId xmlns:a16="http://schemas.microsoft.com/office/drawing/2014/main" id="{4DDCF355-E786-9D47-BE43-44ABA42EBC89}"/>
              </a:ext>
            </a:extLst>
          </p:cNvPr>
          <p:cNvSpPr txBox="1"/>
          <p:nvPr/>
        </p:nvSpPr>
        <p:spPr>
          <a:xfrm>
            <a:off x="838200" y="4664468"/>
            <a:ext cx="9642768" cy="492443"/>
          </a:xfrm>
          <a:prstGeom prst="rect">
            <a:avLst/>
          </a:prstGeom>
          <a:noFill/>
        </p:spPr>
        <p:txBody>
          <a:bodyPr wrap="none" rtlCol="0">
            <a:spAutoFit/>
          </a:bodyPr>
          <a:lstStyle/>
          <a:p>
            <a:r>
              <a:rPr lang="en-US" sz="2600" dirty="0"/>
              <a:t>For decryption, the following matrix is multiplied with the 4 x 4 matrix</a:t>
            </a:r>
          </a:p>
        </p:txBody>
      </p:sp>
      <p:pic>
        <p:nvPicPr>
          <p:cNvPr id="9" name="Picture 8">
            <a:extLst>
              <a:ext uri="{FF2B5EF4-FFF2-40B4-BE49-F238E27FC236}">
                <a16:creationId xmlns:a16="http://schemas.microsoft.com/office/drawing/2014/main" id="{8683EAB6-4021-3948-9586-8321580FF576}"/>
              </a:ext>
            </a:extLst>
          </p:cNvPr>
          <p:cNvPicPr>
            <a:picLocks noChangeAspect="1"/>
          </p:cNvPicPr>
          <p:nvPr/>
        </p:nvPicPr>
        <p:blipFill>
          <a:blip r:embed="rId3"/>
          <a:stretch>
            <a:fillRect/>
          </a:stretch>
        </p:blipFill>
        <p:spPr>
          <a:xfrm>
            <a:off x="4559443" y="5156911"/>
            <a:ext cx="2641600" cy="1689100"/>
          </a:xfrm>
          <a:prstGeom prst="rect">
            <a:avLst/>
          </a:prstGeom>
        </p:spPr>
      </p:pic>
    </p:spTree>
    <p:extLst>
      <p:ext uri="{BB962C8B-B14F-4D97-AF65-F5344CB8AC3E}">
        <p14:creationId xmlns:p14="http://schemas.microsoft.com/office/powerpoint/2010/main" val="2728577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a:t>
            </a:r>
            <a:r>
              <a:rPr lang="en-GB" dirty="0" err="1"/>
              <a:t>AddRoundKey</a:t>
            </a:r>
            <a:r>
              <a:rPr lang="en-GB" dirty="0"/>
              <a:t> Step </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4575176"/>
          </a:xfrm>
        </p:spPr>
        <p:txBody>
          <a:bodyPr>
            <a:normAutofit/>
          </a:bodyPr>
          <a:lstStyle/>
          <a:p>
            <a:r>
              <a:rPr lang="en-GB" dirty="0"/>
              <a:t>In the </a:t>
            </a:r>
            <a:r>
              <a:rPr lang="en-GB" dirty="0" err="1"/>
              <a:t>AddRoundKey</a:t>
            </a:r>
            <a:r>
              <a:rPr lang="en-GB" dirty="0"/>
              <a:t> step, we exclusive-or the result from previous steps with a set of keys derived from the 128-bit secret key</a:t>
            </a:r>
          </a:p>
          <a:p>
            <a:r>
              <a:rPr lang="en-GB" dirty="0"/>
              <a:t>The operation of the </a:t>
            </a:r>
            <a:r>
              <a:rPr lang="en-GB" dirty="0" err="1"/>
              <a:t>AddRoundKey</a:t>
            </a:r>
            <a:r>
              <a:rPr lang="en-GB" dirty="0"/>
              <a:t> step, therefore, can be expressed as follows: </a:t>
            </a:r>
          </a:p>
          <a:p>
            <a:endParaRPr lang="en-GB" dirty="0"/>
          </a:p>
          <a:p>
            <a:endParaRPr lang="en-GB" dirty="0"/>
          </a:p>
          <a:p>
            <a:endParaRPr lang="en-GB" dirty="0"/>
          </a:p>
          <a:p>
            <a:r>
              <a:rPr lang="en-GB" dirty="0"/>
              <a:t>The critical part of performing this step is determining how the matrix of keys,  </a:t>
            </a:r>
            <a:r>
              <a:rPr lang="en-GB" i="1" dirty="0" err="1"/>
              <a:t>k</a:t>
            </a:r>
            <a:r>
              <a:rPr lang="en-GB" i="1" baseline="-25000" dirty="0" err="1"/>
              <a:t>i</a:t>
            </a:r>
            <a:r>
              <a:rPr lang="en-GB" baseline="-25000" dirty="0" err="1"/>
              <a:t>,</a:t>
            </a:r>
            <a:r>
              <a:rPr lang="en-GB" i="1" baseline="-25000" dirty="0" err="1"/>
              <a:t>j</a:t>
            </a:r>
            <a:r>
              <a:rPr lang="en-GB" dirty="0"/>
              <a:t>, for this round, are derived from the single 128-bit secret key, </a:t>
            </a:r>
            <a:r>
              <a:rPr lang="en-GB" i="1" dirty="0"/>
              <a:t>K</a:t>
            </a:r>
            <a:endParaRPr lang="en-GB" dirty="0"/>
          </a:p>
          <a:p>
            <a:endParaRPr lang="en-GB" dirty="0"/>
          </a:p>
        </p:txBody>
      </p:sp>
      <p:pic>
        <p:nvPicPr>
          <p:cNvPr id="4" name="Picture 3">
            <a:extLst>
              <a:ext uri="{FF2B5EF4-FFF2-40B4-BE49-F238E27FC236}">
                <a16:creationId xmlns:a16="http://schemas.microsoft.com/office/drawing/2014/main" id="{04162087-E7A3-9548-B0C9-D8EB99682C0E}"/>
              </a:ext>
            </a:extLst>
          </p:cNvPr>
          <p:cNvPicPr>
            <a:picLocks noChangeAspect="1"/>
          </p:cNvPicPr>
          <p:nvPr/>
        </p:nvPicPr>
        <p:blipFill>
          <a:blip r:embed="rId2"/>
          <a:stretch>
            <a:fillRect/>
          </a:stretch>
        </p:blipFill>
        <p:spPr>
          <a:xfrm>
            <a:off x="3802223" y="3324081"/>
            <a:ext cx="4108878" cy="1802407"/>
          </a:xfrm>
          <a:prstGeom prst="rect">
            <a:avLst/>
          </a:prstGeom>
        </p:spPr>
      </p:pic>
    </p:spTree>
    <p:extLst>
      <p:ext uri="{BB962C8B-B14F-4D97-AF65-F5344CB8AC3E}">
        <p14:creationId xmlns:p14="http://schemas.microsoft.com/office/powerpoint/2010/main" val="386736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4575176"/>
          </a:xfrm>
        </p:spPr>
        <p:txBody>
          <a:bodyPr>
            <a:normAutofit lnSpcReduction="10000"/>
          </a:bodyPr>
          <a:lstStyle/>
          <a:p>
            <a:r>
              <a:rPr lang="en-GB" dirty="0"/>
              <a:t>Each round has its own round key that is derived from the original 128-bit encryption key</a:t>
            </a:r>
          </a:p>
          <a:p>
            <a:r>
              <a:rPr lang="en-GB" dirty="0"/>
              <a:t>One of the four steps of each round, for both encryption and decryption, involves XORing of the round key with the state array</a:t>
            </a:r>
          </a:p>
          <a:p>
            <a:r>
              <a:rPr lang="en-GB" dirty="0"/>
              <a:t>The AES Key Expansion algorithm is used to derive the 128- bit round key for each round from the original 128-bit encryption key</a:t>
            </a:r>
          </a:p>
          <a:p>
            <a:r>
              <a:rPr lang="en-GB" dirty="0"/>
              <a:t>The logic of the key expansion algorithm is designed to ensure that if you change one bit of the encryption key, it should affect the round keys for several rounds</a:t>
            </a:r>
          </a:p>
          <a:p>
            <a:r>
              <a:rPr lang="en-GB" dirty="0"/>
              <a:t>At first, the algorithm first arranges the 16 bytes of the encryption key in the form of a 4×4 array of bytes, similar to the plain text</a:t>
            </a:r>
          </a:p>
        </p:txBody>
      </p:sp>
    </p:spTree>
    <p:extLst>
      <p:ext uri="{BB962C8B-B14F-4D97-AF65-F5344CB8AC3E}">
        <p14:creationId xmlns:p14="http://schemas.microsoft.com/office/powerpoint/2010/main" val="210170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normAutofit/>
          </a:bodyPr>
          <a:lstStyle/>
          <a:p>
            <a:r>
              <a:rPr lang="en-US" dirty="0"/>
              <a:t>AES</a:t>
            </a:r>
          </a:p>
        </p:txBody>
      </p:sp>
    </p:spTree>
    <p:extLst>
      <p:ext uri="{BB962C8B-B14F-4D97-AF65-F5344CB8AC3E}">
        <p14:creationId xmlns:p14="http://schemas.microsoft.com/office/powerpoint/2010/main" val="1695160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6774951" cy="4575176"/>
          </a:xfrm>
        </p:spPr>
        <p:txBody>
          <a:bodyPr>
            <a:normAutofit fontScale="85000" lnSpcReduction="10000"/>
          </a:bodyPr>
          <a:lstStyle/>
          <a:p>
            <a:r>
              <a:rPr lang="en-GB" dirty="0"/>
              <a:t>The first four bytes of the encryption key constitute the word w</a:t>
            </a:r>
            <a:r>
              <a:rPr lang="en-GB" baseline="-25000" dirty="0"/>
              <a:t>0</a:t>
            </a:r>
            <a:r>
              <a:rPr lang="en-GB" dirty="0"/>
              <a:t>, the next four bytes the word w</a:t>
            </a:r>
            <a:r>
              <a:rPr lang="en-GB" baseline="-25000" dirty="0"/>
              <a:t>1</a:t>
            </a:r>
            <a:r>
              <a:rPr lang="en-GB" dirty="0"/>
              <a:t>, and so on</a:t>
            </a:r>
          </a:p>
          <a:p>
            <a:r>
              <a:rPr lang="en-GB" dirty="0"/>
              <a:t>The algorithm subsequently expands the words [w</a:t>
            </a:r>
            <a:r>
              <a:rPr lang="en-GB" baseline="-25000" dirty="0"/>
              <a:t>0</a:t>
            </a:r>
            <a:r>
              <a:rPr lang="en-GB" dirty="0"/>
              <a:t>, w</a:t>
            </a:r>
            <a:r>
              <a:rPr lang="en-GB" baseline="-25000" dirty="0"/>
              <a:t>1</a:t>
            </a:r>
            <a:r>
              <a:rPr lang="en-GB" dirty="0"/>
              <a:t>, w</a:t>
            </a:r>
            <a:r>
              <a:rPr lang="en-GB" baseline="-25000" dirty="0"/>
              <a:t>2</a:t>
            </a:r>
            <a:r>
              <a:rPr lang="en-GB" dirty="0"/>
              <a:t>, w</a:t>
            </a:r>
            <a:r>
              <a:rPr lang="en-GB" baseline="-25000" dirty="0"/>
              <a:t>3</a:t>
            </a:r>
            <a:r>
              <a:rPr lang="en-GB" dirty="0"/>
              <a:t>] into a 44-word key schedule that can be labelled w</a:t>
            </a:r>
            <a:r>
              <a:rPr lang="en-GB" baseline="-25000" dirty="0"/>
              <a:t>0</a:t>
            </a:r>
            <a:r>
              <a:rPr lang="en-GB" dirty="0"/>
              <a:t>, w</a:t>
            </a:r>
            <a:r>
              <a:rPr lang="en-GB" baseline="-25000" dirty="0"/>
              <a:t>1</a:t>
            </a:r>
            <a:r>
              <a:rPr lang="en-GB" dirty="0"/>
              <a:t>, w</a:t>
            </a:r>
            <a:r>
              <a:rPr lang="en-GB" baseline="-25000" dirty="0"/>
              <a:t>2</a:t>
            </a:r>
            <a:r>
              <a:rPr lang="en-GB" dirty="0"/>
              <a:t>, w</a:t>
            </a:r>
            <a:r>
              <a:rPr lang="en-GB" baseline="-25000" dirty="0"/>
              <a:t>3</a:t>
            </a:r>
            <a:r>
              <a:rPr lang="en-GB" dirty="0"/>
              <a:t>................., w</a:t>
            </a:r>
            <a:r>
              <a:rPr lang="en-GB" baseline="-25000" dirty="0"/>
              <a:t>43</a:t>
            </a:r>
          </a:p>
          <a:p>
            <a:r>
              <a:rPr lang="en-GB" dirty="0"/>
              <a:t>Of these, the words [w</a:t>
            </a:r>
            <a:r>
              <a:rPr lang="en-GB" baseline="-25000" dirty="0"/>
              <a:t>0</a:t>
            </a:r>
            <a:r>
              <a:rPr lang="en-GB" dirty="0"/>
              <a:t>, w</a:t>
            </a:r>
            <a:r>
              <a:rPr lang="en-GB" baseline="-25000" dirty="0"/>
              <a:t>1</a:t>
            </a:r>
            <a:r>
              <a:rPr lang="en-GB" dirty="0"/>
              <a:t>, w</a:t>
            </a:r>
            <a:r>
              <a:rPr lang="en-GB" baseline="-25000" dirty="0"/>
              <a:t>2</a:t>
            </a:r>
            <a:r>
              <a:rPr lang="en-GB" dirty="0"/>
              <a:t>, w</a:t>
            </a:r>
            <a:r>
              <a:rPr lang="en-GB" baseline="-25000" dirty="0"/>
              <a:t>3</a:t>
            </a:r>
            <a:r>
              <a:rPr lang="en-GB" dirty="0"/>
              <a:t>] are bitwise </a:t>
            </a:r>
            <a:r>
              <a:rPr lang="en-GB" dirty="0" err="1"/>
              <a:t>XOR’ed</a:t>
            </a:r>
            <a:r>
              <a:rPr lang="en-GB" dirty="0"/>
              <a:t> with the input block before the round-based processing begins</a:t>
            </a:r>
          </a:p>
          <a:p>
            <a:r>
              <a:rPr lang="en-GB" dirty="0"/>
              <a:t>The remaining 40 words of the key schedule are used four words at a time in each of the 10 rounds</a:t>
            </a:r>
          </a:p>
          <a:p>
            <a:r>
              <a:rPr lang="en-GB" dirty="0"/>
              <a:t>The above two statements are also true for decryption in reverse order</a:t>
            </a:r>
          </a:p>
        </p:txBody>
      </p:sp>
      <p:pic>
        <p:nvPicPr>
          <p:cNvPr id="5" name="Picture 4">
            <a:extLst>
              <a:ext uri="{FF2B5EF4-FFF2-40B4-BE49-F238E27FC236}">
                <a16:creationId xmlns:a16="http://schemas.microsoft.com/office/drawing/2014/main" id="{D266DE25-01D0-0942-BFE6-8A50A3340D80}"/>
              </a:ext>
            </a:extLst>
          </p:cNvPr>
          <p:cNvPicPr>
            <a:picLocks noChangeAspect="1"/>
          </p:cNvPicPr>
          <p:nvPr/>
        </p:nvPicPr>
        <p:blipFill>
          <a:blip r:embed="rId2"/>
          <a:stretch>
            <a:fillRect/>
          </a:stretch>
        </p:blipFill>
        <p:spPr>
          <a:xfrm>
            <a:off x="8116727" y="2060826"/>
            <a:ext cx="2616200" cy="3352800"/>
          </a:xfrm>
          <a:prstGeom prst="rect">
            <a:avLst/>
          </a:prstGeom>
        </p:spPr>
      </p:pic>
    </p:spTree>
    <p:extLst>
      <p:ext uri="{BB962C8B-B14F-4D97-AF65-F5344CB8AC3E}">
        <p14:creationId xmlns:p14="http://schemas.microsoft.com/office/powerpoint/2010/main" val="2501576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422276" cy="1451832"/>
          </a:xfrm>
        </p:spPr>
        <p:txBody>
          <a:bodyPr>
            <a:normAutofit/>
          </a:bodyPr>
          <a:lstStyle/>
          <a:p>
            <a:r>
              <a:rPr lang="en-GB" dirty="0"/>
              <a:t>The key expansion takes place on a four-word to four-word basis, in the sense that each grouping of four words decides what the next grouping of four words will be</a:t>
            </a:r>
          </a:p>
        </p:txBody>
      </p:sp>
      <p:pic>
        <p:nvPicPr>
          <p:cNvPr id="6" name="Picture 5">
            <a:extLst>
              <a:ext uri="{FF2B5EF4-FFF2-40B4-BE49-F238E27FC236}">
                <a16:creationId xmlns:a16="http://schemas.microsoft.com/office/drawing/2014/main" id="{57733C4D-6D9A-D14E-B6BD-9AB3E8E1C217}"/>
              </a:ext>
            </a:extLst>
          </p:cNvPr>
          <p:cNvPicPr>
            <a:picLocks noChangeAspect="1"/>
          </p:cNvPicPr>
          <p:nvPr/>
        </p:nvPicPr>
        <p:blipFill rotWithShape="1">
          <a:blip r:embed="rId2"/>
          <a:srcRect l="1877" r="3401" b="10878"/>
          <a:stretch/>
        </p:blipFill>
        <p:spPr>
          <a:xfrm>
            <a:off x="2054831" y="2928715"/>
            <a:ext cx="7376845" cy="3929285"/>
          </a:xfrm>
          <a:prstGeom prst="rect">
            <a:avLst/>
          </a:prstGeom>
        </p:spPr>
      </p:pic>
    </p:spTree>
    <p:extLst>
      <p:ext uri="{BB962C8B-B14F-4D97-AF65-F5344CB8AC3E}">
        <p14:creationId xmlns:p14="http://schemas.microsoft.com/office/powerpoint/2010/main" val="185698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133387"/>
          </a:xfrm>
        </p:spPr>
        <p:txBody>
          <a:bodyPr>
            <a:normAutofit/>
          </a:bodyPr>
          <a:lstStyle/>
          <a:p>
            <a:r>
              <a:rPr lang="en-GB" dirty="0"/>
              <a:t>Let’s say that we have the four words of the round key for the </a:t>
            </a:r>
            <a:r>
              <a:rPr lang="en-GB" dirty="0" err="1"/>
              <a:t>i</a:t>
            </a:r>
            <a:r>
              <a:rPr lang="en-GB" baseline="30000" dirty="0" err="1"/>
              <a:t>th</a:t>
            </a:r>
            <a:r>
              <a:rPr lang="en-GB" dirty="0"/>
              <a:t> round: </a:t>
            </a:r>
            <a:r>
              <a:rPr lang="en-GB" dirty="0" err="1"/>
              <a:t>w</a:t>
            </a:r>
            <a:r>
              <a:rPr lang="en-GB" baseline="-25000" dirty="0" err="1"/>
              <a:t>i</a:t>
            </a:r>
            <a:r>
              <a:rPr lang="en-GB" dirty="0"/>
              <a:t> w</a:t>
            </a:r>
            <a:r>
              <a:rPr lang="en-GB" baseline="-25000" dirty="0"/>
              <a:t>i+1</a:t>
            </a:r>
            <a:r>
              <a:rPr lang="en-GB" dirty="0"/>
              <a:t> w</a:t>
            </a:r>
            <a:r>
              <a:rPr lang="en-GB" baseline="-25000" dirty="0"/>
              <a:t>i+2 </a:t>
            </a:r>
            <a:r>
              <a:rPr lang="en-GB" dirty="0"/>
              <a:t>w</a:t>
            </a:r>
            <a:r>
              <a:rPr lang="en-GB" baseline="-25000" dirty="0"/>
              <a:t>i+3</a:t>
            </a:r>
          </a:p>
          <a:p>
            <a:r>
              <a:rPr lang="en-GB" dirty="0"/>
              <a:t>For these to serve as the round key for the </a:t>
            </a:r>
            <a:r>
              <a:rPr lang="en-GB" dirty="0" err="1"/>
              <a:t>i</a:t>
            </a:r>
            <a:r>
              <a:rPr lang="en-GB" baseline="30000" dirty="0" err="1"/>
              <a:t>th</a:t>
            </a:r>
            <a:r>
              <a:rPr lang="en-GB" dirty="0"/>
              <a:t> round, </a:t>
            </a:r>
            <a:r>
              <a:rPr lang="en-GB" dirty="0" err="1"/>
              <a:t>i</a:t>
            </a:r>
            <a:r>
              <a:rPr lang="en-GB" dirty="0"/>
              <a:t> must be a multiple of 4</a:t>
            </a:r>
          </a:p>
          <a:p>
            <a:r>
              <a:rPr lang="en-GB" dirty="0"/>
              <a:t>These will obviously serve as the round key for the (</a:t>
            </a:r>
            <a:r>
              <a:rPr lang="en-GB" dirty="0" err="1"/>
              <a:t>i</a:t>
            </a:r>
            <a:r>
              <a:rPr lang="en-GB" dirty="0"/>
              <a:t>/4)</a:t>
            </a:r>
            <a:r>
              <a:rPr lang="en-GB" baseline="30000" dirty="0" err="1"/>
              <a:t>th</a:t>
            </a:r>
            <a:r>
              <a:rPr lang="en-GB" dirty="0"/>
              <a:t> round</a:t>
            </a:r>
          </a:p>
          <a:p>
            <a:pPr lvl="1"/>
            <a:r>
              <a:rPr lang="en-GB" dirty="0"/>
              <a:t>For example, w</a:t>
            </a:r>
            <a:r>
              <a:rPr lang="en-GB" baseline="-25000" dirty="0"/>
              <a:t>4</a:t>
            </a:r>
            <a:r>
              <a:rPr lang="en-GB" dirty="0"/>
              <a:t>, w</a:t>
            </a:r>
            <a:r>
              <a:rPr lang="en-GB" baseline="-25000" dirty="0"/>
              <a:t>5</a:t>
            </a:r>
            <a:r>
              <a:rPr lang="en-GB" dirty="0"/>
              <a:t>, w</a:t>
            </a:r>
            <a:r>
              <a:rPr lang="en-GB" baseline="-25000" dirty="0"/>
              <a:t>6</a:t>
            </a:r>
            <a:r>
              <a:rPr lang="en-GB" dirty="0"/>
              <a:t>, w</a:t>
            </a:r>
            <a:r>
              <a:rPr lang="en-GB" baseline="-25000" dirty="0"/>
              <a:t>7</a:t>
            </a:r>
            <a:r>
              <a:rPr lang="en-GB" dirty="0"/>
              <a:t> is the round key for round 1, the sequence of words w</a:t>
            </a:r>
            <a:r>
              <a:rPr lang="en-GB" baseline="-25000" dirty="0"/>
              <a:t>8</a:t>
            </a:r>
            <a:r>
              <a:rPr lang="en-GB" dirty="0"/>
              <a:t>, w</a:t>
            </a:r>
            <a:r>
              <a:rPr lang="en-GB" baseline="-25000" dirty="0"/>
              <a:t>9</a:t>
            </a:r>
            <a:r>
              <a:rPr lang="en-GB" dirty="0"/>
              <a:t>, w</a:t>
            </a:r>
            <a:r>
              <a:rPr lang="en-GB" baseline="-25000" dirty="0"/>
              <a:t>10</a:t>
            </a:r>
            <a:r>
              <a:rPr lang="en-GB" dirty="0"/>
              <a:t>, w</a:t>
            </a:r>
            <a:r>
              <a:rPr lang="en-GB" baseline="-25000" dirty="0"/>
              <a:t>11</a:t>
            </a:r>
            <a:r>
              <a:rPr lang="en-GB" dirty="0"/>
              <a:t> the round key for round 2, and so on</a:t>
            </a:r>
          </a:p>
          <a:p>
            <a:r>
              <a:rPr lang="en-GB" dirty="0"/>
              <a:t>Now we need to determine the words w</a:t>
            </a:r>
            <a:r>
              <a:rPr lang="en-GB" baseline="-25000" dirty="0"/>
              <a:t>i+4</a:t>
            </a:r>
            <a:r>
              <a:rPr lang="en-GB" dirty="0"/>
              <a:t> w</a:t>
            </a:r>
            <a:r>
              <a:rPr lang="en-GB" baseline="-25000" dirty="0"/>
              <a:t>i+5</a:t>
            </a:r>
            <a:r>
              <a:rPr lang="en-GB" dirty="0"/>
              <a:t> w</a:t>
            </a:r>
            <a:r>
              <a:rPr lang="en-GB" baseline="-25000" dirty="0"/>
              <a:t>i+6</a:t>
            </a:r>
            <a:r>
              <a:rPr lang="en-GB" dirty="0"/>
              <a:t> w</a:t>
            </a:r>
            <a:r>
              <a:rPr lang="en-GB" baseline="-25000" dirty="0"/>
              <a:t>i+7</a:t>
            </a:r>
            <a:r>
              <a:rPr lang="en-GB" dirty="0"/>
              <a:t> from the words </a:t>
            </a:r>
            <a:r>
              <a:rPr lang="en-GB" dirty="0" err="1"/>
              <a:t>w</a:t>
            </a:r>
            <a:r>
              <a:rPr lang="en-GB" baseline="-25000" dirty="0" err="1"/>
              <a:t>i</a:t>
            </a:r>
            <a:r>
              <a:rPr lang="en-GB" dirty="0"/>
              <a:t> w</a:t>
            </a:r>
            <a:r>
              <a:rPr lang="en-GB" baseline="-25000" dirty="0"/>
              <a:t>i+1</a:t>
            </a:r>
            <a:r>
              <a:rPr lang="en-GB" dirty="0"/>
              <a:t> w</a:t>
            </a:r>
            <a:r>
              <a:rPr lang="en-GB" baseline="-25000" dirty="0"/>
              <a:t>i+2</a:t>
            </a:r>
            <a:r>
              <a:rPr lang="en-GB" dirty="0"/>
              <a:t> w</a:t>
            </a:r>
            <a:r>
              <a:rPr lang="en-GB" baseline="-25000" dirty="0"/>
              <a:t>i+3</a:t>
            </a:r>
            <a:endParaRPr lang="en-GB" dirty="0"/>
          </a:p>
        </p:txBody>
      </p:sp>
    </p:spTree>
    <p:extLst>
      <p:ext uri="{BB962C8B-B14F-4D97-AF65-F5344CB8AC3E}">
        <p14:creationId xmlns:p14="http://schemas.microsoft.com/office/powerpoint/2010/main" val="3250970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883402"/>
              </a:xfrm>
            </p:spPr>
            <p:txBody>
              <a:bodyPr>
                <a:normAutofit fontScale="92500" lnSpcReduction="20000"/>
              </a:bodyPr>
              <a:lstStyle/>
              <a:p>
                <a:r>
                  <a:rPr lang="en-GB" dirty="0"/>
                  <a:t>Except for the first word in a new 4-word grouping, each word is an XOR of the previous word and the corresponding word in the previous 4-word grouping</a:t>
                </a:r>
              </a:p>
              <a:p>
                <a:endParaRPr lang="en-GB" dirty="0"/>
              </a:p>
              <a:p>
                <a:endParaRPr lang="en-GB" dirty="0"/>
              </a:p>
              <a:p>
                <a:endParaRPr lang="en-GB" dirty="0"/>
              </a:p>
              <a:p>
                <a:r>
                  <a:rPr lang="en-GB" dirty="0"/>
                  <a:t>So now we only need to figure out w</a:t>
                </a:r>
                <a:r>
                  <a:rPr lang="en-GB" baseline="-25000" dirty="0"/>
                  <a:t>i+4</a:t>
                </a:r>
              </a:p>
              <a:p>
                <a:pPr lvl="1"/>
                <a:r>
                  <a:rPr lang="en-GB" dirty="0"/>
                  <a:t>This is the beginning word of each 4-word grouping in the key expansion</a:t>
                </a:r>
              </a:p>
              <a:p>
                <a:r>
                  <a:rPr lang="en-GB" dirty="0"/>
                  <a:t>The beginning word of each round key is obtained by:</a:t>
                </a:r>
              </a:p>
              <a:p>
                <a:pPr lvl="1"/>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𝑤</m:t>
                        </m:r>
                      </m:e>
                      <m:sub>
                        <m:r>
                          <a:rPr lang="en-GB" b="0" i="1" smtClean="0">
                            <a:latin typeface="Cambria Math" panose="02040503050406030204" pitchFamily="18" charset="0"/>
                          </a:rPr>
                          <m:t>𝑖</m:t>
                        </m:r>
                        <m:r>
                          <a:rPr lang="en-GB" b="0" i="1" smtClean="0">
                            <a:latin typeface="Cambria Math" panose="02040503050406030204" pitchFamily="18" charset="0"/>
                          </a:rPr>
                          <m:t>+4</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𝑤</m:t>
                        </m:r>
                      </m:e>
                      <m:sub>
                        <m:r>
                          <a:rPr lang="en-GB" b="0" i="1" smtClean="0">
                            <a:latin typeface="Cambria Math" panose="02040503050406030204" pitchFamily="18" charset="0"/>
                          </a:rPr>
                          <m:t>𝑖</m:t>
                        </m:r>
                      </m:sub>
                    </m:sSub>
                    <m:nary>
                      <m:naryPr>
                        <m:chr m:val="⨂"/>
                        <m:subHide m:val="on"/>
                        <m:supHide m:val="on"/>
                        <m:ctrlPr>
                          <a:rPr lang="en-GB" b="0" i="1" smtClean="0">
                            <a:latin typeface="Cambria Math" panose="02040503050406030204" pitchFamily="18" charset="0"/>
                            <a:ea typeface="Cambria Math" panose="02040503050406030204" pitchFamily="18" charset="0"/>
                          </a:rPr>
                        </m:ctrlPr>
                      </m:naryPr>
                      <m:sub/>
                      <m:sup/>
                      <m:e>
                        <m:r>
                          <a:rPr lang="en-GB" b="0" i="1" smtClean="0">
                            <a:latin typeface="Cambria Math" panose="02040503050406030204" pitchFamily="18" charset="0"/>
                            <a:ea typeface="Cambria Math" panose="02040503050406030204" pitchFamily="18" charset="0"/>
                          </a:rPr>
                          <m:t>𝑔</m:t>
                        </m:r>
                        <m:r>
                          <a:rPr lang="en-GB" b="0" i="1" smtClean="0">
                            <a:latin typeface="Cambria Math" panose="02040503050406030204" pitchFamily="18" charset="0"/>
                            <a:ea typeface="Cambria Math" panose="02040503050406030204" pitchFamily="18" charset="0"/>
                          </a:rPr>
                          <m:t>(</m:t>
                        </m:r>
                        <m:sSub>
                          <m:sSubPr>
                            <m:ctrlPr>
                              <a:rPr lang="en-GB" b="0"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𝑤</m:t>
                            </m:r>
                          </m:e>
                          <m:sub>
                            <m:r>
                              <a:rPr lang="en-GB" b="0" i="1" smtClean="0">
                                <a:latin typeface="Cambria Math" panose="02040503050406030204" pitchFamily="18" charset="0"/>
                                <a:ea typeface="Cambria Math" panose="02040503050406030204" pitchFamily="18" charset="0"/>
                              </a:rPr>
                              <m:t>𝑖</m:t>
                            </m:r>
                          </m:sub>
                        </m:sSub>
                        <m:r>
                          <a:rPr lang="en-GB" b="0" i="1" smtClean="0">
                            <a:latin typeface="Cambria Math" panose="02040503050406030204" pitchFamily="18" charset="0"/>
                            <a:ea typeface="Cambria Math" panose="02040503050406030204" pitchFamily="18" charset="0"/>
                          </a:rPr>
                          <m:t>+3)</m:t>
                        </m:r>
                      </m:e>
                    </m:nary>
                  </m:oMath>
                </a14:m>
                <a:endParaRPr lang="en-GB" dirty="0"/>
              </a:p>
              <a:p>
                <a:pPr lvl="1"/>
                <a:r>
                  <a:rPr lang="en-GB" dirty="0"/>
                  <a:t>Here, </a:t>
                </a:r>
                <a14:m>
                  <m:oMath xmlns:m="http://schemas.openxmlformats.org/officeDocument/2006/math">
                    <m:r>
                      <a:rPr lang="en-GB" i="1" smtClean="0">
                        <a:latin typeface="Cambria Math" panose="02040503050406030204" pitchFamily="18" charset="0"/>
                        <a:ea typeface="Cambria Math" panose="02040503050406030204" pitchFamily="18" charset="0"/>
                      </a:rPr>
                      <m:t>⨂</m:t>
                    </m:r>
                  </m:oMath>
                </a14:m>
                <a:r>
                  <a:rPr lang="en-GB" dirty="0"/>
                  <a:t> signifies an XOR operation</a:t>
                </a:r>
              </a:p>
              <a:p>
                <a:r>
                  <a:rPr lang="en-GB" dirty="0"/>
                  <a:t>That is, the first word of the new 4-word grouping is to be obtained by </a:t>
                </a:r>
                <a:r>
                  <a:rPr lang="en-GB" dirty="0" err="1"/>
                  <a:t>XOR’ing</a:t>
                </a:r>
                <a:r>
                  <a:rPr lang="en-GB" dirty="0"/>
                  <a:t> the first word of the last grouping with what is returned by applying a function g() to the last word of the previous 4-word grouping</a:t>
                </a:r>
              </a:p>
              <a:p>
                <a:endParaRPr lang="en-GB" dirty="0"/>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3"/>
                <a:ext cx="10422276" cy="4883402"/>
              </a:xfrm>
              <a:blipFill>
                <a:blip r:embed="rId2"/>
                <a:stretch>
                  <a:fillRect l="-852" t="-3385" r="-1217" b="-3125"/>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45DBCC38-94B2-4646-8625-4A7772E351DC}"/>
              </a:ext>
            </a:extLst>
          </p:cNvPr>
          <p:cNvPicPr>
            <a:picLocks noChangeAspect="1"/>
          </p:cNvPicPr>
          <p:nvPr/>
        </p:nvPicPr>
        <p:blipFill>
          <a:blip r:embed="rId3"/>
          <a:stretch>
            <a:fillRect/>
          </a:stretch>
        </p:blipFill>
        <p:spPr>
          <a:xfrm>
            <a:off x="3816421" y="2403799"/>
            <a:ext cx="3429000" cy="1536700"/>
          </a:xfrm>
          <a:prstGeom prst="rect">
            <a:avLst/>
          </a:prstGeom>
        </p:spPr>
      </p:pic>
    </p:spTree>
    <p:extLst>
      <p:ext uri="{BB962C8B-B14F-4D97-AF65-F5344CB8AC3E}">
        <p14:creationId xmlns:p14="http://schemas.microsoft.com/office/powerpoint/2010/main" val="40681834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883402"/>
          </a:xfrm>
        </p:spPr>
        <p:txBody>
          <a:bodyPr>
            <a:normAutofit lnSpcReduction="10000"/>
          </a:bodyPr>
          <a:lstStyle/>
          <a:p>
            <a:r>
              <a:rPr lang="en-GB" dirty="0"/>
              <a:t>The function g() consists of the following functionalities</a:t>
            </a:r>
          </a:p>
          <a:p>
            <a:pPr lvl="1"/>
            <a:r>
              <a:rPr lang="en-GB" dirty="0"/>
              <a:t>Perform a one-byte left circular rotation on the argument 4- byte word</a:t>
            </a:r>
          </a:p>
          <a:p>
            <a:pPr lvl="1"/>
            <a:r>
              <a:rPr lang="en-GB" dirty="0"/>
              <a:t>Perform a byte substitution for each byte of the word returned by the previous step by using the same 16 × 16 lookup table as used in the </a:t>
            </a:r>
            <a:r>
              <a:rPr lang="en-GB" dirty="0" err="1"/>
              <a:t>SubBytes</a:t>
            </a:r>
            <a:r>
              <a:rPr lang="en-GB" dirty="0"/>
              <a:t> step</a:t>
            </a:r>
          </a:p>
          <a:p>
            <a:pPr lvl="1"/>
            <a:r>
              <a:rPr lang="en-GB" dirty="0"/>
              <a:t>XOR the bytes obtained from the previous step with what is known as a round constant</a:t>
            </a:r>
          </a:p>
          <a:p>
            <a:pPr lvl="2"/>
            <a:r>
              <a:rPr lang="en-GB" dirty="0"/>
              <a:t>The round constant is a word whose three rightmost bytes are always zero</a:t>
            </a:r>
          </a:p>
          <a:p>
            <a:pPr lvl="1"/>
            <a:r>
              <a:rPr lang="en-GB" dirty="0"/>
              <a:t>Therefore, </a:t>
            </a:r>
            <a:r>
              <a:rPr lang="en-GB" dirty="0" err="1"/>
              <a:t>XOR’ing</a:t>
            </a:r>
            <a:r>
              <a:rPr lang="en-GB" dirty="0"/>
              <a:t> with the round constant amounts to </a:t>
            </a:r>
            <a:r>
              <a:rPr lang="en-GB" dirty="0" err="1"/>
              <a:t>XOR’ing</a:t>
            </a:r>
            <a:r>
              <a:rPr lang="en-GB" dirty="0"/>
              <a:t> with just its leftmost byte</a:t>
            </a:r>
          </a:p>
          <a:p>
            <a:r>
              <a:rPr lang="en-GB" dirty="0"/>
              <a:t>The round constant for the </a:t>
            </a:r>
            <a:r>
              <a:rPr lang="en-GB" dirty="0" err="1"/>
              <a:t>i</a:t>
            </a:r>
            <a:r>
              <a:rPr lang="en-GB" baseline="30000" dirty="0" err="1"/>
              <a:t>th</a:t>
            </a:r>
            <a:r>
              <a:rPr lang="en-GB" dirty="0"/>
              <a:t> round is denoted </a:t>
            </a:r>
            <a:r>
              <a:rPr lang="en-GB" dirty="0" err="1"/>
              <a:t>Rcon</a:t>
            </a:r>
            <a:r>
              <a:rPr lang="en-GB" dirty="0"/>
              <a:t>[</a:t>
            </a:r>
            <a:r>
              <a:rPr lang="en-GB" dirty="0" err="1"/>
              <a:t>i</a:t>
            </a:r>
            <a:r>
              <a:rPr lang="en-GB" dirty="0"/>
              <a:t>]</a:t>
            </a:r>
          </a:p>
          <a:p>
            <a:pPr lvl="1"/>
            <a:r>
              <a:rPr lang="en-GB" dirty="0"/>
              <a:t>Since, by specification, the three rightmost bytes of the round constant are zero, we can write it as shown below</a:t>
            </a:r>
          </a:p>
          <a:p>
            <a:pPr lvl="2"/>
            <a:r>
              <a:rPr lang="en-GB" dirty="0" err="1"/>
              <a:t>Rcon</a:t>
            </a:r>
            <a:r>
              <a:rPr lang="en-GB" dirty="0"/>
              <a:t>[</a:t>
            </a:r>
            <a:r>
              <a:rPr lang="en-GB" dirty="0" err="1"/>
              <a:t>i</a:t>
            </a:r>
            <a:r>
              <a:rPr lang="en-GB" dirty="0"/>
              <a:t>] = (RC[</a:t>
            </a:r>
            <a:r>
              <a:rPr lang="en-GB" dirty="0" err="1"/>
              <a:t>i</a:t>
            </a:r>
            <a:r>
              <a:rPr lang="en-GB" dirty="0"/>
              <a:t>], 0x00, 0x00, 0x00)</a:t>
            </a:r>
          </a:p>
        </p:txBody>
      </p:sp>
    </p:spTree>
    <p:extLst>
      <p:ext uri="{BB962C8B-B14F-4D97-AF65-F5344CB8AC3E}">
        <p14:creationId xmlns:p14="http://schemas.microsoft.com/office/powerpoint/2010/main" val="3101703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883402"/>
          </a:xfrm>
        </p:spPr>
        <p:txBody>
          <a:bodyPr>
            <a:normAutofit/>
          </a:bodyPr>
          <a:lstStyle/>
          <a:p>
            <a:r>
              <a:rPr lang="en-GB" dirty="0"/>
              <a:t>The only non-zero byte in the round constants, RC[</a:t>
            </a:r>
            <a:r>
              <a:rPr lang="en-GB" dirty="0" err="1"/>
              <a:t>i</a:t>
            </a:r>
            <a:r>
              <a:rPr lang="en-GB" dirty="0"/>
              <a:t>], obeys the following recursion:</a:t>
            </a:r>
          </a:p>
          <a:p>
            <a:endParaRPr lang="en-GB" dirty="0"/>
          </a:p>
          <a:p>
            <a:endParaRPr lang="en-GB" dirty="0"/>
          </a:p>
          <a:p>
            <a:r>
              <a:rPr lang="en-GB" dirty="0"/>
              <a:t>The addition of the round constants is for the purpose of destroying any symmetries that may have been introduced by the other steps in the key expansion algorithm</a:t>
            </a:r>
          </a:p>
        </p:txBody>
      </p:sp>
      <p:pic>
        <p:nvPicPr>
          <p:cNvPr id="5" name="Picture 4">
            <a:extLst>
              <a:ext uri="{FF2B5EF4-FFF2-40B4-BE49-F238E27FC236}">
                <a16:creationId xmlns:a16="http://schemas.microsoft.com/office/drawing/2014/main" id="{6DB162A0-AB75-014E-8B2E-91A750F84179}"/>
              </a:ext>
            </a:extLst>
          </p:cNvPr>
          <p:cNvPicPr>
            <a:picLocks noChangeAspect="1"/>
          </p:cNvPicPr>
          <p:nvPr/>
        </p:nvPicPr>
        <p:blipFill>
          <a:blip r:embed="rId2"/>
          <a:stretch>
            <a:fillRect/>
          </a:stretch>
        </p:blipFill>
        <p:spPr>
          <a:xfrm>
            <a:off x="3379770" y="2609422"/>
            <a:ext cx="4343400" cy="1104900"/>
          </a:xfrm>
          <a:prstGeom prst="rect">
            <a:avLst/>
          </a:prstGeom>
        </p:spPr>
      </p:pic>
    </p:spTree>
    <p:extLst>
      <p:ext uri="{BB962C8B-B14F-4D97-AF65-F5344CB8AC3E}">
        <p14:creationId xmlns:p14="http://schemas.microsoft.com/office/powerpoint/2010/main" val="4795338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883402"/>
          </a:xfrm>
        </p:spPr>
        <p:txBody>
          <a:bodyPr>
            <a:normAutofit lnSpcReduction="10000"/>
          </a:bodyPr>
          <a:lstStyle/>
          <a:p>
            <a:r>
              <a:rPr lang="en-GB" dirty="0"/>
              <a:t>A key length of 192 bits entails 12 rounds and a key length of 256 bits entails 14 rounds</a:t>
            </a:r>
          </a:p>
          <a:p>
            <a:pPr lvl="1"/>
            <a:r>
              <a:rPr lang="en-GB" dirty="0"/>
              <a:t>However, the length of the input block remains unchanged at 128 bits</a:t>
            </a:r>
          </a:p>
          <a:p>
            <a:r>
              <a:rPr lang="en-GB" dirty="0"/>
              <a:t>The key expansion algorithm must obviously generate a longer schedule</a:t>
            </a:r>
          </a:p>
          <a:p>
            <a:pPr lvl="1"/>
            <a:r>
              <a:rPr lang="en-GB" dirty="0"/>
              <a:t>For the 192 bit key it requires 12 rounds</a:t>
            </a:r>
          </a:p>
          <a:p>
            <a:pPr lvl="1"/>
            <a:r>
              <a:rPr lang="en-GB" dirty="0"/>
              <a:t>For the 256 bit keys it requires 14 rounds </a:t>
            </a:r>
          </a:p>
          <a:p>
            <a:r>
              <a:rPr lang="en-GB" dirty="0"/>
              <a:t>Keeping in mind how we used the key schedule for the case of a 128 bit key</a:t>
            </a:r>
          </a:p>
          <a:p>
            <a:pPr lvl="1"/>
            <a:r>
              <a:rPr lang="en-GB" dirty="0"/>
              <a:t>we are going to need 52 words in the key schedule for the case of 192-bit keys and </a:t>
            </a:r>
          </a:p>
          <a:p>
            <a:pPr lvl="1"/>
            <a:r>
              <a:rPr lang="en-GB" dirty="0"/>
              <a:t>60 words for the case of 256-bit keys</a:t>
            </a:r>
          </a:p>
        </p:txBody>
      </p:sp>
    </p:spTree>
    <p:extLst>
      <p:ext uri="{BB962C8B-B14F-4D97-AF65-F5344CB8AC3E}">
        <p14:creationId xmlns:p14="http://schemas.microsoft.com/office/powerpoint/2010/main" val="296384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 256 bits</a:t>
            </a:r>
            <a:endParaRPr lang="en-US" dirty="0"/>
          </a:p>
        </p:txBody>
      </p:sp>
      <p:pic>
        <p:nvPicPr>
          <p:cNvPr id="6" name="Picture 5">
            <a:extLst>
              <a:ext uri="{FF2B5EF4-FFF2-40B4-BE49-F238E27FC236}">
                <a16:creationId xmlns:a16="http://schemas.microsoft.com/office/drawing/2014/main" id="{AF33FAC4-AF24-F14B-B81C-4DEDFB733F41}"/>
              </a:ext>
            </a:extLst>
          </p:cNvPr>
          <p:cNvPicPr>
            <a:picLocks noChangeAspect="1"/>
          </p:cNvPicPr>
          <p:nvPr/>
        </p:nvPicPr>
        <p:blipFill>
          <a:blip r:embed="rId2"/>
          <a:stretch>
            <a:fillRect/>
          </a:stretch>
        </p:blipFill>
        <p:spPr>
          <a:xfrm>
            <a:off x="3904179" y="1349904"/>
            <a:ext cx="4799627" cy="5508096"/>
          </a:xfrm>
          <a:prstGeom prst="rect">
            <a:avLst/>
          </a:prstGeom>
        </p:spPr>
      </p:pic>
    </p:spTree>
    <p:extLst>
      <p:ext uri="{BB962C8B-B14F-4D97-AF65-F5344CB8AC3E}">
        <p14:creationId xmlns:p14="http://schemas.microsoft.com/office/powerpoint/2010/main" val="600237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Attacks on AES</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400516"/>
          </a:xfrm>
        </p:spPr>
        <p:txBody>
          <a:bodyPr>
            <a:normAutofit fontScale="92500" lnSpcReduction="20000"/>
          </a:bodyPr>
          <a:lstStyle/>
          <a:p>
            <a:r>
              <a:rPr lang="en-GB" dirty="0"/>
              <a:t>AES is considered a highly secure symmetric cryptosystem</a:t>
            </a:r>
          </a:p>
          <a:p>
            <a:r>
              <a:rPr lang="en-GB" dirty="0"/>
              <a:t>Indeed, the only known practical attacks on AES are side channel attacks</a:t>
            </a:r>
          </a:p>
          <a:p>
            <a:pPr lvl="1"/>
            <a:r>
              <a:rPr lang="en-GB" dirty="0"/>
              <a:t>a side-channel attack is any attack based on information gained from the implementation of a computer system, rather than weaknesses in the implemented algorithm itself</a:t>
            </a:r>
          </a:p>
          <a:p>
            <a:r>
              <a:rPr lang="en-GB" dirty="0"/>
              <a:t>A side channel attack on AES is timing attack</a:t>
            </a:r>
          </a:p>
          <a:p>
            <a:pPr lvl="1"/>
            <a:r>
              <a:rPr lang="en-GB" dirty="0"/>
              <a:t>Variations of such an attack were independently discovered in 2005 by Bernstein and by </a:t>
            </a:r>
            <a:r>
              <a:rPr lang="en-GB" dirty="0" err="1"/>
              <a:t>Osvik</a:t>
            </a:r>
            <a:r>
              <a:rPr lang="en-GB" dirty="0"/>
              <a:t>, Shamir, and </a:t>
            </a:r>
            <a:r>
              <a:rPr lang="en-GB" dirty="0" err="1"/>
              <a:t>Tromer</a:t>
            </a:r>
            <a:endParaRPr lang="en-GB" dirty="0"/>
          </a:p>
          <a:p>
            <a:r>
              <a:rPr lang="en-GB" dirty="0"/>
              <a:t>Recall that to speed up the running time of AES, the algorithm is implemented using lookup tables</a:t>
            </a:r>
          </a:p>
          <a:p>
            <a:r>
              <a:rPr lang="en-GB" dirty="0"/>
              <a:t>The timing attack is based on the fact that the cache of the processor where the AES algorithm is executed will store portions of the lookup tables used in the implementation of AES</a:t>
            </a:r>
          </a:p>
          <a:p>
            <a:pPr lvl="1"/>
            <a:endParaRPr lang="en-GB" dirty="0"/>
          </a:p>
          <a:p>
            <a:endParaRPr lang="en-GB" dirty="0"/>
          </a:p>
        </p:txBody>
      </p:sp>
    </p:spTree>
    <p:extLst>
      <p:ext uri="{BB962C8B-B14F-4D97-AF65-F5344CB8AC3E}">
        <p14:creationId xmlns:p14="http://schemas.microsoft.com/office/powerpoint/2010/main" val="1016223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Attacks on AES</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422276" cy="4770386"/>
          </a:xfrm>
        </p:spPr>
        <p:txBody>
          <a:bodyPr>
            <a:normAutofit fontScale="92500" lnSpcReduction="10000"/>
          </a:bodyPr>
          <a:lstStyle/>
          <a:p>
            <a:r>
              <a:rPr lang="en-GB" dirty="0"/>
              <a:t>Thus, the time it takes to execute the algorithm provides information about how the lookup tables are accessed</a:t>
            </a:r>
          </a:p>
          <a:p>
            <a:r>
              <a:rPr lang="en-GB" dirty="0"/>
              <a:t>By timing multiple executions of the algorithm using the same key on a series of known plaintexts of known ciphertexts, the attacker can eventually learn the key</a:t>
            </a:r>
          </a:p>
          <a:p>
            <a:r>
              <a:rPr lang="en-GB" dirty="0"/>
              <a:t>If the attacker is on the same system where AES is executed, the key can be recovered in less than a second</a:t>
            </a:r>
          </a:p>
          <a:p>
            <a:r>
              <a:rPr lang="en-GB" dirty="0"/>
              <a:t>If the attacker and the AES computation are on different machines, recovering the key takes several hours</a:t>
            </a:r>
          </a:p>
          <a:p>
            <a:r>
              <a:rPr lang="en-GB" dirty="0"/>
              <a:t>To defend against timing attacks, AES should be implemented in a way that the execution time remains constant, irrespective of the cache architecture </a:t>
            </a:r>
            <a:endParaRPr lang="en-GB" dirty="0">
              <a:effectLst/>
            </a:endParaRPr>
          </a:p>
        </p:txBody>
      </p:sp>
    </p:spTree>
    <p:extLst>
      <p:ext uri="{BB962C8B-B14F-4D97-AF65-F5344CB8AC3E}">
        <p14:creationId xmlns:p14="http://schemas.microsoft.com/office/powerpoint/2010/main" val="291147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Block cipher in practice</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10515600" cy="4739563"/>
              </a:xfrm>
            </p:spPr>
            <p:txBody>
              <a:bodyPr>
                <a:normAutofit fontScale="85000" lnSpcReduction="20000"/>
              </a:bodyPr>
              <a:lstStyle/>
              <a:p>
                <a:r>
                  <a:rPr lang="en-GB" dirty="0"/>
                  <a:t>Data Encryption Standard (DES)</a:t>
                </a:r>
              </a:p>
              <a:p>
                <a:pPr lvl="1"/>
                <a:r>
                  <a:rPr lang="en-GB" dirty="0"/>
                  <a:t>Developed by IBM and adopted by NIST in 1977</a:t>
                </a:r>
              </a:p>
              <a:p>
                <a:pPr lvl="1"/>
                <a:r>
                  <a:rPr lang="en-GB" dirty="0"/>
                  <a:t>64-bit blocks and 56-bit keys</a:t>
                </a:r>
              </a:p>
              <a:p>
                <a:pPr lvl="1"/>
                <a:r>
                  <a:rPr lang="en-GB" dirty="0"/>
                  <a:t>Small key space makes exhaustive search attack feasible since late 90s</a:t>
                </a:r>
              </a:p>
              <a:p>
                <a:r>
                  <a:rPr lang="en-GB" dirty="0"/>
                  <a:t>Triple DES (3DES)</a:t>
                </a:r>
              </a:p>
              <a:p>
                <a:pPr lvl="1"/>
                <a:r>
                  <a:rPr lang="en-GB" dirty="0"/>
                  <a:t>Nested application of DES with three different keys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𝐴</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𝐵</m:t>
                        </m:r>
                      </m:sub>
                    </m:sSub>
                    <m:r>
                      <a:rPr lang="en-GB" b="0" i="1" smtClean="0">
                        <a:latin typeface="Cambria Math" panose="02040503050406030204" pitchFamily="18" charset="0"/>
                      </a:rPr>
                      <m:t> </m:t>
                    </m:r>
                    <m:r>
                      <a:rPr lang="en-GB" b="0" i="1" smtClean="0">
                        <a:latin typeface="Cambria Math" panose="02040503050406030204" pitchFamily="18" charset="0"/>
                      </a:rPr>
                      <m:t>𝑎𝑛𝑑</m:t>
                    </m:r>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𝐶</m:t>
                        </m:r>
                      </m:sub>
                    </m:sSub>
                  </m:oMath>
                </a14:m>
                <a:endParaRPr lang="en-GB" dirty="0"/>
              </a:p>
              <a:p>
                <a:pPr lvl="1"/>
                <a:r>
                  <a:rPr lang="en-GB" dirty="0"/>
                  <a:t>Effective key length is 168 bits, making exhaustive search attacks unfeasible</a:t>
                </a:r>
              </a:p>
              <a:p>
                <a:pPr lvl="1"/>
                <a14:m>
                  <m:oMath xmlns:m="http://schemas.openxmlformats.org/officeDocument/2006/math">
                    <m:r>
                      <a:rPr lang="en-GB" b="0" i="1" smtClean="0">
                        <a:latin typeface="Cambria Math" panose="02040503050406030204" pitchFamily="18" charset="0"/>
                      </a:rPr>
                      <m:t>𝐶</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𝐸</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𝐶</m:t>
                            </m:r>
                          </m:sub>
                        </m:sSub>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𝐷</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𝐵</m:t>
                                </m:r>
                              </m:sub>
                            </m:sSub>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𝐸</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𝐴</m:t>
                                    </m:r>
                                  </m:sub>
                                </m:sSub>
                              </m:sub>
                            </m:sSub>
                            <m:d>
                              <m:dPr>
                                <m:ctrlPr>
                                  <a:rPr lang="en-GB" b="0" i="1" smtClean="0">
                                    <a:latin typeface="Cambria Math" panose="02040503050406030204" pitchFamily="18" charset="0"/>
                                  </a:rPr>
                                </m:ctrlPr>
                              </m:dPr>
                              <m:e>
                                <m:r>
                                  <a:rPr lang="en-GB" b="0" i="1" smtClean="0">
                                    <a:latin typeface="Cambria Math" panose="02040503050406030204" pitchFamily="18" charset="0"/>
                                  </a:rPr>
                                  <m:t>𝑃</m:t>
                                </m:r>
                              </m:e>
                            </m:d>
                          </m:e>
                        </m:d>
                      </m:e>
                    </m:d>
                    <m:r>
                      <a:rPr lang="en-GB" b="0" i="1" smtClean="0">
                        <a:latin typeface="Cambria Math" panose="02040503050406030204" pitchFamily="18" charset="0"/>
                      </a:rPr>
                      <m:t>, </m:t>
                    </m:r>
                    <m:r>
                      <a:rPr lang="en-GB" b="0" i="1" smtClean="0">
                        <a:latin typeface="Cambria Math" panose="02040503050406030204" pitchFamily="18" charset="0"/>
                      </a:rPr>
                      <m:t>𝑃</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𝐷</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𝐴</m:t>
                            </m:r>
                          </m:sub>
                        </m:sSub>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𝐸</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𝐵</m:t>
                                </m:r>
                              </m:sub>
                            </m:sSub>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𝐷</m:t>
                                </m:r>
                              </m:e>
                              <m:sub>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𝐶</m:t>
                                    </m:r>
                                  </m:sub>
                                </m:sSub>
                              </m:sub>
                            </m:sSub>
                            <m:d>
                              <m:dPr>
                                <m:ctrlPr>
                                  <a:rPr lang="en-GB" b="0" i="1" smtClean="0">
                                    <a:latin typeface="Cambria Math" panose="02040503050406030204" pitchFamily="18" charset="0"/>
                                  </a:rPr>
                                </m:ctrlPr>
                              </m:dPr>
                              <m:e>
                                <m:r>
                                  <a:rPr lang="en-GB" b="0" i="1" smtClean="0">
                                    <a:latin typeface="Cambria Math" panose="02040503050406030204" pitchFamily="18" charset="0"/>
                                  </a:rPr>
                                  <m:t>𝐶</m:t>
                                </m:r>
                              </m:e>
                            </m:d>
                          </m:e>
                        </m:d>
                      </m:e>
                    </m:d>
                  </m:oMath>
                </a14:m>
                <a:endParaRPr lang="en-GB" dirty="0"/>
              </a:p>
              <a:p>
                <a:pPr lvl="1"/>
                <a:r>
                  <a:rPr lang="en-GB" dirty="0"/>
                  <a:t>Equivalent to DES when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𝐾</m:t>
                        </m:r>
                      </m:e>
                      <m:sub>
                        <m:r>
                          <a:rPr lang="en-GB" i="1">
                            <a:latin typeface="Cambria Math" panose="02040503050406030204" pitchFamily="18" charset="0"/>
                          </a:rPr>
                          <m:t>𝐴</m:t>
                        </m:r>
                      </m:sub>
                    </m:sSub>
                    <m:r>
                      <a:rPr lang="en-GB" b="0" i="1" smtClean="0">
                        <a:latin typeface="Cambria Math" panose="02040503050406030204" pitchFamily="18" charset="0"/>
                      </a:rPr>
                      <m:t>=</m:t>
                    </m:r>
                    <m:sSub>
                      <m:sSubPr>
                        <m:ctrlPr>
                          <a:rPr lang="en-GB" i="1" smtClean="0">
                            <a:latin typeface="Cambria Math" panose="02040503050406030204" pitchFamily="18" charset="0"/>
                          </a:rPr>
                        </m:ctrlPr>
                      </m:sSubPr>
                      <m:e>
                        <m:r>
                          <a:rPr lang="en-GB" i="1">
                            <a:latin typeface="Cambria Math" panose="02040503050406030204" pitchFamily="18" charset="0"/>
                          </a:rPr>
                          <m:t>𝐾</m:t>
                        </m:r>
                      </m:e>
                      <m:sub>
                        <m:r>
                          <a:rPr lang="en-GB" i="1">
                            <a:latin typeface="Cambria Math" panose="02040503050406030204" pitchFamily="18" charset="0"/>
                          </a:rPr>
                          <m:t>𝐵</m:t>
                        </m:r>
                      </m:sub>
                    </m:sSub>
                    <m:r>
                      <a:rPr lang="en-GB" b="0" i="1"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𝐾</m:t>
                        </m:r>
                      </m:e>
                      <m:sub>
                        <m:r>
                          <a:rPr lang="en-GB" i="1">
                            <a:latin typeface="Cambria Math" panose="02040503050406030204" pitchFamily="18" charset="0"/>
                          </a:rPr>
                          <m:t>𝐶</m:t>
                        </m:r>
                      </m:sub>
                    </m:sSub>
                    <m:r>
                      <a:rPr lang="en-GB" i="1">
                        <a:latin typeface="Cambria Math" panose="02040503050406030204" pitchFamily="18" charset="0"/>
                      </a:rPr>
                      <m:t> </m:t>
                    </m:r>
                  </m:oMath>
                </a14:m>
                <a:r>
                  <a:rPr lang="en-GB" dirty="0"/>
                  <a:t>(backward compatible)</a:t>
                </a:r>
              </a:p>
              <a:p>
                <a:r>
                  <a:rPr lang="en-GB" dirty="0"/>
                  <a:t>Advanced Encryption Standard (AES)</a:t>
                </a:r>
              </a:p>
              <a:p>
                <a:pPr lvl="1"/>
                <a:r>
                  <a:rPr lang="en-GB" dirty="0"/>
                  <a:t>Selected by NIST in 2001 through open international competition and public discussion</a:t>
                </a:r>
              </a:p>
              <a:p>
                <a:pPr lvl="1"/>
                <a:r>
                  <a:rPr lang="en-GB" dirty="0"/>
                  <a:t>128-bit blocks and several possible key lengths: 128, 192 and 256 bits</a:t>
                </a:r>
              </a:p>
              <a:p>
                <a:pPr lvl="1"/>
                <a:r>
                  <a:rPr lang="en-GB" dirty="0"/>
                  <a:t>Exhaustive search attack not currently possible</a:t>
                </a:r>
              </a:p>
              <a:p>
                <a:pPr lvl="1"/>
                <a:r>
                  <a:rPr lang="en-GB" dirty="0"/>
                  <a:t>AES-256 is the symmetric encryption algorithm of choice</a:t>
                </a:r>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3"/>
                <a:ext cx="10515600" cy="4739563"/>
              </a:xfrm>
              <a:blipFill>
                <a:blip r:embed="rId2"/>
                <a:stretch>
                  <a:fillRect l="-724" t="-3217"/>
                </a:stretch>
              </a:blipFill>
            </p:spPr>
            <p:txBody>
              <a:bodyPr/>
              <a:lstStyle/>
              <a:p>
                <a:r>
                  <a:rPr lang="en-US">
                    <a:noFill/>
                  </a:rPr>
                  <a:t> </a:t>
                </a:r>
              </a:p>
            </p:txBody>
          </p:sp>
        </mc:Fallback>
      </mc:AlternateContent>
    </p:spTree>
    <p:extLst>
      <p:ext uri="{BB962C8B-B14F-4D97-AF65-F5344CB8AC3E}">
        <p14:creationId xmlns:p14="http://schemas.microsoft.com/office/powerpoint/2010/main" val="5663048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a:xfrm>
            <a:off x="2238737" y="955433"/>
            <a:ext cx="8317375" cy="1325563"/>
          </a:xfrm>
        </p:spPr>
        <p:txBody>
          <a:bodyPr>
            <a:normAutofit/>
          </a:bodyPr>
          <a:lstStyle/>
          <a:p>
            <a:r>
              <a:rPr lang="en-US" sz="2800" b="1" dirty="0"/>
              <a:t>The lecture slides can be found in the following location!</a:t>
            </a:r>
          </a:p>
        </p:txBody>
      </p:sp>
      <p:pic>
        <p:nvPicPr>
          <p:cNvPr id="4" name="Picture 3">
            <a:extLst>
              <a:ext uri="{FF2B5EF4-FFF2-40B4-BE49-F238E27FC236}">
                <a16:creationId xmlns:a16="http://schemas.microsoft.com/office/drawing/2014/main" id="{AA232DF9-3D0C-FF44-996A-FDAC5E71B4C5}"/>
              </a:ext>
            </a:extLst>
          </p:cNvPr>
          <p:cNvPicPr>
            <a:picLocks noChangeAspect="1"/>
          </p:cNvPicPr>
          <p:nvPr/>
        </p:nvPicPr>
        <p:blipFill>
          <a:blip r:embed="rId2"/>
          <a:stretch>
            <a:fillRect/>
          </a:stretch>
        </p:blipFill>
        <p:spPr>
          <a:xfrm>
            <a:off x="4349750" y="2280996"/>
            <a:ext cx="3492500" cy="3492500"/>
          </a:xfrm>
          <a:prstGeom prst="rect">
            <a:avLst/>
          </a:prstGeom>
        </p:spPr>
      </p:pic>
    </p:spTree>
    <p:extLst>
      <p:ext uri="{BB962C8B-B14F-4D97-AF65-F5344CB8AC3E}">
        <p14:creationId xmlns:p14="http://schemas.microsoft.com/office/powerpoint/2010/main" val="1027740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4"/>
            <a:ext cx="10515600" cy="3414196"/>
          </a:xfrm>
        </p:spPr>
        <p:txBody>
          <a:bodyPr>
            <a:normAutofit fontScale="92500" lnSpcReduction="20000"/>
          </a:bodyPr>
          <a:lstStyle/>
          <a:p>
            <a:r>
              <a:rPr lang="en-GB" dirty="0"/>
              <a:t>NIST put out a public call for a replacement of the symmetric encryption algorithm DES in 1997</a:t>
            </a:r>
          </a:p>
          <a:p>
            <a:r>
              <a:rPr lang="en-GB" dirty="0"/>
              <a:t>Five finalists: </a:t>
            </a:r>
            <a:r>
              <a:rPr lang="en-GB" dirty="0" err="1"/>
              <a:t>Rijndael</a:t>
            </a:r>
            <a:r>
              <a:rPr lang="en-GB" dirty="0"/>
              <a:t> (“Rhine doll”), designed by Joan Daemen and Vincent </a:t>
            </a:r>
            <a:r>
              <a:rPr lang="en-GB" dirty="0" err="1"/>
              <a:t>Rijmen</a:t>
            </a:r>
            <a:r>
              <a:rPr lang="en-GB" dirty="0"/>
              <a:t>, MARS from IBM, RC6 from RSA Security, Serpent by Ross Anderson,  Eli </a:t>
            </a:r>
            <a:r>
              <a:rPr lang="en-GB" dirty="0" err="1"/>
              <a:t>Biham</a:t>
            </a:r>
            <a:r>
              <a:rPr lang="en-GB" dirty="0"/>
              <a:t>, and Lars Knudsen and </a:t>
            </a:r>
            <a:r>
              <a:rPr lang="en-GB" dirty="0" err="1"/>
              <a:t>Twofish</a:t>
            </a:r>
            <a:r>
              <a:rPr lang="en-GB" dirty="0"/>
              <a:t> by a team led by Bruce </a:t>
            </a:r>
            <a:r>
              <a:rPr lang="en-GB" dirty="0" err="1"/>
              <a:t>Schneier</a:t>
            </a:r>
            <a:endParaRPr lang="en-GB" dirty="0"/>
          </a:p>
          <a:p>
            <a:r>
              <a:rPr lang="en-GB" dirty="0" err="1"/>
              <a:t>Rijndael</a:t>
            </a:r>
            <a:r>
              <a:rPr lang="en-GB" dirty="0"/>
              <a:t> was ultimately chosen as the new standard the </a:t>
            </a:r>
            <a:r>
              <a:rPr lang="en-GB" b="1" i="1" dirty="0"/>
              <a:t>Advanced Encryption Standard </a:t>
            </a:r>
            <a:r>
              <a:rPr lang="en-GB" dirty="0"/>
              <a:t>(</a:t>
            </a:r>
            <a:r>
              <a:rPr lang="en-GB" b="1" i="1" dirty="0"/>
              <a:t>AES</a:t>
            </a:r>
            <a:r>
              <a:rPr lang="en-GB" dirty="0"/>
              <a:t>)</a:t>
            </a:r>
            <a:endParaRPr lang="en-GB" b="1" dirty="0"/>
          </a:p>
          <a:p>
            <a:r>
              <a:rPr lang="en-GB" dirty="0"/>
              <a:t>AES is a block cipher that operates on 128-bit blocks</a:t>
            </a:r>
          </a:p>
          <a:p>
            <a:pPr lvl="1"/>
            <a:r>
              <a:rPr lang="en-GB" dirty="0"/>
              <a:t>designed to be used with keys that are 128, 192, or 256 bits long, yielding ciphers known as AES-128, AES-192, and AES-256</a:t>
            </a:r>
          </a:p>
        </p:txBody>
      </p:sp>
      <p:pic>
        <p:nvPicPr>
          <p:cNvPr id="4" name="Picture 3">
            <a:extLst>
              <a:ext uri="{FF2B5EF4-FFF2-40B4-BE49-F238E27FC236}">
                <a16:creationId xmlns:a16="http://schemas.microsoft.com/office/drawing/2014/main" id="{B28AB79E-751F-B347-891D-645BB0AF2CE0}"/>
              </a:ext>
            </a:extLst>
          </p:cNvPr>
          <p:cNvPicPr>
            <a:picLocks noChangeAspect="1"/>
          </p:cNvPicPr>
          <p:nvPr/>
        </p:nvPicPr>
        <p:blipFill>
          <a:blip r:embed="rId2"/>
          <a:stretch>
            <a:fillRect/>
          </a:stretch>
        </p:blipFill>
        <p:spPr>
          <a:xfrm>
            <a:off x="3788881" y="5029200"/>
            <a:ext cx="4470400" cy="1828800"/>
          </a:xfrm>
          <a:prstGeom prst="rect">
            <a:avLst/>
          </a:prstGeom>
        </p:spPr>
      </p:pic>
    </p:spTree>
    <p:extLst>
      <p:ext uri="{BB962C8B-B14F-4D97-AF65-F5344CB8AC3E}">
        <p14:creationId xmlns:p14="http://schemas.microsoft.com/office/powerpoint/2010/main" val="4014100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5726987" cy="4390241"/>
              </a:xfrm>
            </p:spPr>
            <p:txBody>
              <a:bodyPr>
                <a:normAutofit fontScale="85000" lnSpcReduction="20000"/>
              </a:bodyPr>
              <a:lstStyle/>
              <a:p>
                <a:r>
                  <a:rPr lang="en-GB" dirty="0"/>
                  <a:t>The 128-bit version of the AES encryption algorithm proceeds in ten rounds</a:t>
                </a:r>
              </a:p>
              <a:p>
                <a:r>
                  <a:rPr lang="en-GB" dirty="0"/>
                  <a:t>Each round performs an invertible transformation on a 128-bit array, called </a:t>
                </a:r>
                <a:r>
                  <a:rPr lang="en-GB" b="1" dirty="0"/>
                  <a:t>state</a:t>
                </a:r>
              </a:p>
              <a:p>
                <a:r>
                  <a:rPr lang="en-GB" dirty="0"/>
                  <a:t>The initial state X</a:t>
                </a:r>
                <a:r>
                  <a:rPr lang="en-GB" baseline="-25000" dirty="0"/>
                  <a:t>0</a:t>
                </a:r>
                <a:r>
                  <a:rPr lang="en-GB" dirty="0"/>
                  <a:t> is the XOR of the plaintext P with the key K:</a:t>
                </a:r>
              </a:p>
              <a:p>
                <a:pPr lvl="1"/>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𝑋</m:t>
                        </m:r>
                      </m:e>
                      <m:sub>
                        <m:r>
                          <a:rPr lang="en-GB" b="0" i="1" smtClean="0">
                            <a:latin typeface="Cambria Math" panose="02040503050406030204" pitchFamily="18" charset="0"/>
                          </a:rPr>
                          <m:t>0</m:t>
                        </m:r>
                      </m:sub>
                    </m:sSub>
                    <m:r>
                      <a:rPr lang="en-GB" b="0" i="1" smtClean="0">
                        <a:latin typeface="Cambria Math" panose="02040503050406030204" pitchFamily="18" charset="0"/>
                      </a:rPr>
                      <m:t>=</m:t>
                    </m:r>
                    <m:r>
                      <a:rPr lang="en-GB" b="0" i="1" smtClean="0">
                        <a:latin typeface="Cambria Math" panose="02040503050406030204" pitchFamily="18" charset="0"/>
                      </a:rPr>
                      <m:t>𝑃</m:t>
                    </m:r>
                    <m:r>
                      <a:rPr lang="en-GB" b="0" i="1" smtClean="0">
                        <a:latin typeface="Cambria Math" panose="02040503050406030204" pitchFamily="18" charset="0"/>
                        <a:ea typeface="Cambria Math" panose="02040503050406030204" pitchFamily="18" charset="0"/>
                      </a:rPr>
                      <m:t>⊕</m:t>
                    </m:r>
                    <m:r>
                      <a:rPr lang="en-GB" b="0" i="1" smtClean="0">
                        <a:latin typeface="Cambria Math" panose="02040503050406030204" pitchFamily="18" charset="0"/>
                        <a:ea typeface="Cambria Math" panose="02040503050406030204" pitchFamily="18" charset="0"/>
                      </a:rPr>
                      <m:t>𝐾</m:t>
                    </m:r>
                  </m:oMath>
                </a14:m>
                <a:endParaRPr lang="en-GB" dirty="0"/>
              </a:p>
              <a:p>
                <a:pPr lvl="1"/>
                <a:r>
                  <a:rPr lang="en-GB" dirty="0"/>
                  <a:t>This is the initial add round key step</a:t>
                </a:r>
              </a:p>
              <a:p>
                <a:r>
                  <a:rPr lang="en-GB" dirty="0"/>
                  <a:t>Round </a:t>
                </a:r>
                <a:r>
                  <a:rPr lang="en-GB" dirty="0" err="1"/>
                  <a:t>i</a:t>
                </a:r>
                <a:r>
                  <a:rPr lang="en-GB" dirty="0"/>
                  <a:t> (</a:t>
                </a:r>
                <a:r>
                  <a:rPr lang="en-GB" dirty="0" err="1"/>
                  <a:t>i</a:t>
                </a:r>
                <a:r>
                  <a:rPr lang="en-GB" dirty="0"/>
                  <a:t> = 1, …, 10) receives state X</a:t>
                </a:r>
                <a:r>
                  <a:rPr lang="en-GB" baseline="-25000" dirty="0"/>
                  <a:t>i-1</a:t>
                </a:r>
                <a:r>
                  <a:rPr lang="en-GB" dirty="0"/>
                  <a:t> as input and produces state X</a:t>
                </a:r>
                <a:r>
                  <a:rPr lang="en-GB" baseline="-25000" dirty="0"/>
                  <a:t>i</a:t>
                </a:r>
              </a:p>
              <a:p>
                <a:r>
                  <a:rPr lang="en-GB" dirty="0"/>
                  <a:t>The ciphertext C is the output of the final round: C = X</a:t>
                </a:r>
                <a:r>
                  <a:rPr lang="en-GB" baseline="-25000" dirty="0"/>
                  <a:t>10</a:t>
                </a:r>
              </a:p>
            </p:txBody>
          </p:sp>
        </mc:Choice>
        <mc:Fallback xmlns="">
          <p:sp>
            <p:nvSpPr>
              <p:cNvPr id="3" name="Content Placeholder 2">
                <a:extLst>
                  <a:ext uri="{FF2B5EF4-FFF2-40B4-BE49-F238E27FC236}">
                    <a16:creationId xmlns:a16="http://schemas.microsoft.com/office/drawing/2014/main" id="{318F4B5E-BDE4-B248-88DA-5C8C31ABAEDA}"/>
                  </a:ext>
                </a:extLst>
              </p:cNvPr>
              <p:cNvSpPr>
                <a:spLocks noGrp="1" noRot="1" noChangeAspect="1" noMove="1" noResize="1" noEditPoints="1" noAdjustHandles="1" noChangeArrowheads="1" noChangeShapeType="1" noTextEdit="1"/>
              </p:cNvSpPr>
              <p:nvPr>
                <p:ph idx="1"/>
              </p:nvPr>
            </p:nvSpPr>
            <p:spPr>
              <a:xfrm>
                <a:off x="838200" y="1825623"/>
                <a:ext cx="5726987" cy="4390241"/>
              </a:xfrm>
              <a:blipFill>
                <a:blip r:embed="rId2"/>
                <a:stretch>
                  <a:fillRect l="-1327" t="-3478"/>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CE83339-0301-4648-B6F5-E949EFA15C6A}"/>
              </a:ext>
            </a:extLst>
          </p:cNvPr>
          <p:cNvPicPr>
            <a:picLocks noChangeAspect="1"/>
          </p:cNvPicPr>
          <p:nvPr/>
        </p:nvPicPr>
        <p:blipFill>
          <a:blip r:embed="rId3"/>
          <a:stretch>
            <a:fillRect/>
          </a:stretch>
        </p:blipFill>
        <p:spPr>
          <a:xfrm>
            <a:off x="9141716" y="1556943"/>
            <a:ext cx="2641600" cy="4927600"/>
          </a:xfrm>
          <a:prstGeom prst="rect">
            <a:avLst/>
          </a:prstGeom>
        </p:spPr>
      </p:pic>
    </p:spTree>
    <p:extLst>
      <p:ext uri="{BB962C8B-B14F-4D97-AF65-F5344CB8AC3E}">
        <p14:creationId xmlns:p14="http://schemas.microsoft.com/office/powerpoint/2010/main" val="13244714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2"/>
            <a:ext cx="10515600" cy="5032377"/>
          </a:xfrm>
        </p:spPr>
        <p:txBody>
          <a:bodyPr>
            <a:normAutofit fontScale="92500" lnSpcReduction="10000"/>
          </a:bodyPr>
          <a:lstStyle/>
          <a:p>
            <a:r>
              <a:rPr lang="en-GB" dirty="0"/>
              <a:t>To provide some structure to the 128-bit blocks it operates on, the AES algorithm views each such block, starting with the 128-bit block of plaintext, as 16 bytes of 8 bits each </a:t>
            </a:r>
          </a:p>
          <a:p>
            <a:endParaRPr lang="en-GB" dirty="0"/>
          </a:p>
          <a:p>
            <a:r>
              <a:rPr lang="en-GB" dirty="0"/>
              <a:t>This is arranged in column-major order into a 4 × 4 matrix as follows: </a:t>
            </a:r>
          </a:p>
          <a:p>
            <a:endParaRPr lang="en-GB" dirty="0"/>
          </a:p>
          <a:p>
            <a:endParaRPr lang="en-GB" dirty="0"/>
          </a:p>
          <a:p>
            <a:endParaRPr lang="en-GB" dirty="0"/>
          </a:p>
          <a:p>
            <a:r>
              <a:rPr lang="en-GB" dirty="0"/>
              <a:t>AES also has the notion of a word consisting of four bytes, that is 32 bits</a:t>
            </a:r>
          </a:p>
          <a:p>
            <a:r>
              <a:rPr lang="en-GB" dirty="0"/>
              <a:t>Therefore, each column of the state array is a word, as is each row</a:t>
            </a:r>
          </a:p>
          <a:p>
            <a:r>
              <a:rPr lang="en-GB" dirty="0"/>
              <a:t>Each round of processing works on the input state array and produces an output state array</a:t>
            </a:r>
          </a:p>
        </p:txBody>
      </p:sp>
      <p:pic>
        <p:nvPicPr>
          <p:cNvPr id="4" name="Picture 3">
            <a:extLst>
              <a:ext uri="{FF2B5EF4-FFF2-40B4-BE49-F238E27FC236}">
                <a16:creationId xmlns:a16="http://schemas.microsoft.com/office/drawing/2014/main" id="{7D5F2AA3-51C4-114B-81B5-EB8D648E5A6C}"/>
              </a:ext>
            </a:extLst>
          </p:cNvPr>
          <p:cNvPicPr>
            <a:picLocks noChangeAspect="1"/>
          </p:cNvPicPr>
          <p:nvPr/>
        </p:nvPicPr>
        <p:blipFill>
          <a:blip r:embed="rId3"/>
          <a:stretch>
            <a:fillRect/>
          </a:stretch>
        </p:blipFill>
        <p:spPr>
          <a:xfrm>
            <a:off x="2669677" y="2862184"/>
            <a:ext cx="6852645" cy="456843"/>
          </a:xfrm>
          <a:prstGeom prst="rect">
            <a:avLst/>
          </a:prstGeom>
        </p:spPr>
      </p:pic>
      <p:pic>
        <p:nvPicPr>
          <p:cNvPr id="5" name="Picture 4">
            <a:extLst>
              <a:ext uri="{FF2B5EF4-FFF2-40B4-BE49-F238E27FC236}">
                <a16:creationId xmlns:a16="http://schemas.microsoft.com/office/drawing/2014/main" id="{573B32F0-E6CB-E940-9F57-8A1A58696A1D}"/>
              </a:ext>
            </a:extLst>
          </p:cNvPr>
          <p:cNvPicPr>
            <a:picLocks noChangeAspect="1"/>
          </p:cNvPicPr>
          <p:nvPr/>
        </p:nvPicPr>
        <p:blipFill>
          <a:blip r:embed="rId4"/>
          <a:stretch>
            <a:fillRect/>
          </a:stretch>
        </p:blipFill>
        <p:spPr>
          <a:xfrm>
            <a:off x="2114264" y="3742623"/>
            <a:ext cx="2714590" cy="1345889"/>
          </a:xfrm>
          <a:prstGeom prst="rect">
            <a:avLst/>
          </a:prstGeom>
        </p:spPr>
      </p:pic>
      <p:pic>
        <p:nvPicPr>
          <p:cNvPr id="7" name="Picture 6">
            <a:extLst>
              <a:ext uri="{FF2B5EF4-FFF2-40B4-BE49-F238E27FC236}">
                <a16:creationId xmlns:a16="http://schemas.microsoft.com/office/drawing/2014/main" id="{D01B1A9C-BA01-AD42-9072-445CE942117C}"/>
              </a:ext>
            </a:extLst>
          </p:cNvPr>
          <p:cNvPicPr>
            <a:picLocks noChangeAspect="1"/>
          </p:cNvPicPr>
          <p:nvPr/>
        </p:nvPicPr>
        <p:blipFill>
          <a:blip r:embed="rId5"/>
          <a:stretch>
            <a:fillRect/>
          </a:stretch>
        </p:blipFill>
        <p:spPr>
          <a:xfrm>
            <a:off x="5315378" y="3674079"/>
            <a:ext cx="3075431" cy="1482975"/>
          </a:xfrm>
          <a:prstGeom prst="rect">
            <a:avLst/>
          </a:prstGeom>
        </p:spPr>
      </p:pic>
      <p:sp>
        <p:nvSpPr>
          <p:cNvPr id="8" name="Equal 7">
            <a:extLst>
              <a:ext uri="{FF2B5EF4-FFF2-40B4-BE49-F238E27FC236}">
                <a16:creationId xmlns:a16="http://schemas.microsoft.com/office/drawing/2014/main" id="{B775F54F-2D62-3945-ABAA-443A5428FC13}"/>
              </a:ext>
            </a:extLst>
          </p:cNvPr>
          <p:cNvSpPr/>
          <p:nvPr/>
        </p:nvSpPr>
        <p:spPr>
          <a:xfrm>
            <a:off x="4869950" y="4230631"/>
            <a:ext cx="503433" cy="369869"/>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00596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Key Expansion</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1" y="1825622"/>
            <a:ext cx="5932470" cy="5032377"/>
          </a:xfrm>
        </p:spPr>
        <p:txBody>
          <a:bodyPr>
            <a:normAutofit fontScale="77500" lnSpcReduction="20000"/>
          </a:bodyPr>
          <a:lstStyle/>
          <a:p>
            <a:r>
              <a:rPr lang="en-GB" dirty="0"/>
              <a:t>Assuming a 128-bit key, the key is also arranged in the form of an array of 4 × 4 bytes</a:t>
            </a:r>
          </a:p>
          <a:p>
            <a:pPr lvl="1"/>
            <a:r>
              <a:rPr lang="en-GB" dirty="0"/>
              <a:t>As with the input block, the first word from the key fills the first column of the array, and so on</a:t>
            </a:r>
          </a:p>
          <a:p>
            <a:r>
              <a:rPr lang="en-GB" dirty="0"/>
              <a:t>The four column words of the key array are expanded into a schedule of 44 words</a:t>
            </a:r>
          </a:p>
          <a:p>
            <a:r>
              <a:rPr lang="en-GB" dirty="0"/>
              <a:t>Each round consumes four words from the key schedule</a:t>
            </a:r>
          </a:p>
          <a:p>
            <a:r>
              <a:rPr lang="en-GB" dirty="0"/>
              <a:t>The figure depicts the arrangement of the encryption key in the form of 4-byte words and the expansion of the key into a key schedule consisting of 44 4-byte words</a:t>
            </a:r>
          </a:p>
          <a:p>
            <a:r>
              <a:rPr lang="en-GB" dirty="0"/>
              <a:t>Of these, the first four words are used for adding to the input state array before any round-based processing can begin, and the remaining 40 words used for the ten rounds of processing that are required for the case a 128-bit encryption key.</a:t>
            </a:r>
          </a:p>
        </p:txBody>
      </p:sp>
      <p:pic>
        <p:nvPicPr>
          <p:cNvPr id="7" name="Picture 6">
            <a:extLst>
              <a:ext uri="{FF2B5EF4-FFF2-40B4-BE49-F238E27FC236}">
                <a16:creationId xmlns:a16="http://schemas.microsoft.com/office/drawing/2014/main" id="{5B3FB52D-3E44-F347-8EAB-0D55B3CC8107}"/>
              </a:ext>
            </a:extLst>
          </p:cNvPr>
          <p:cNvPicPr>
            <a:picLocks noChangeAspect="1"/>
          </p:cNvPicPr>
          <p:nvPr/>
        </p:nvPicPr>
        <p:blipFill>
          <a:blip r:embed="rId2"/>
          <a:stretch>
            <a:fillRect/>
          </a:stretch>
        </p:blipFill>
        <p:spPr>
          <a:xfrm>
            <a:off x="6770671" y="2397874"/>
            <a:ext cx="5254875" cy="2757243"/>
          </a:xfrm>
          <a:prstGeom prst="rect">
            <a:avLst/>
          </a:prstGeom>
        </p:spPr>
      </p:pic>
    </p:spTree>
    <p:extLst>
      <p:ext uri="{BB962C8B-B14F-4D97-AF65-F5344CB8AC3E}">
        <p14:creationId xmlns:p14="http://schemas.microsoft.com/office/powerpoint/2010/main" val="2753490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 – Overall Encryption and Decryption</a:t>
            </a:r>
            <a:endParaRPr lang="en-US" dirty="0"/>
          </a:p>
        </p:txBody>
      </p:sp>
      <p:pic>
        <p:nvPicPr>
          <p:cNvPr id="8" name="Picture 7">
            <a:extLst>
              <a:ext uri="{FF2B5EF4-FFF2-40B4-BE49-F238E27FC236}">
                <a16:creationId xmlns:a16="http://schemas.microsoft.com/office/drawing/2014/main" id="{C63A071A-306F-8F46-82F7-CFFDDC898785}"/>
              </a:ext>
            </a:extLst>
          </p:cNvPr>
          <p:cNvPicPr>
            <a:picLocks noChangeAspect="1"/>
          </p:cNvPicPr>
          <p:nvPr/>
        </p:nvPicPr>
        <p:blipFill>
          <a:blip r:embed="rId2"/>
          <a:stretch>
            <a:fillRect/>
          </a:stretch>
        </p:blipFill>
        <p:spPr>
          <a:xfrm>
            <a:off x="3242672" y="1564090"/>
            <a:ext cx="5706656" cy="5293910"/>
          </a:xfrm>
          <a:prstGeom prst="rect">
            <a:avLst/>
          </a:prstGeom>
        </p:spPr>
      </p:pic>
    </p:spTree>
    <p:extLst>
      <p:ext uri="{BB962C8B-B14F-4D97-AF65-F5344CB8AC3E}">
        <p14:creationId xmlns:p14="http://schemas.microsoft.com/office/powerpoint/2010/main" val="4237683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AES</a:t>
            </a:r>
            <a:endParaRPr lang="en-US" dirty="0"/>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3"/>
            <a:ext cx="5182456" cy="4924498"/>
          </a:xfrm>
        </p:spPr>
        <p:txBody>
          <a:bodyPr>
            <a:normAutofit fontScale="92500"/>
          </a:bodyPr>
          <a:lstStyle/>
          <a:p>
            <a:r>
              <a:rPr lang="en-GB" dirty="0"/>
              <a:t>Each round is built from four basic steps: </a:t>
            </a:r>
          </a:p>
          <a:p>
            <a:pPr marL="914400" lvl="1" indent="-457200">
              <a:buFont typeface="+mj-lt"/>
              <a:buAutoNum type="arabicPeriod"/>
            </a:pPr>
            <a:r>
              <a:rPr lang="en-GB" dirty="0" err="1"/>
              <a:t>SubBytes</a:t>
            </a:r>
            <a:r>
              <a:rPr lang="en-GB" dirty="0"/>
              <a:t> step: an S-box substitution step</a:t>
            </a:r>
          </a:p>
          <a:p>
            <a:pPr marL="914400" lvl="1" indent="-457200">
              <a:buFont typeface="+mj-lt"/>
              <a:buAutoNum type="arabicPeriod"/>
            </a:pPr>
            <a:r>
              <a:rPr lang="en-GB" dirty="0" err="1"/>
              <a:t>ShiftRows</a:t>
            </a:r>
            <a:r>
              <a:rPr lang="en-GB" dirty="0"/>
              <a:t> step: a permutation step</a:t>
            </a:r>
          </a:p>
          <a:p>
            <a:pPr marL="914400" lvl="1" indent="-457200">
              <a:buFont typeface="+mj-lt"/>
              <a:buAutoNum type="arabicPeriod"/>
            </a:pPr>
            <a:r>
              <a:rPr lang="en-GB" dirty="0" err="1"/>
              <a:t>MixColumns</a:t>
            </a:r>
            <a:r>
              <a:rPr lang="en-GB" dirty="0"/>
              <a:t> step: a matrix multiplication step</a:t>
            </a:r>
          </a:p>
          <a:p>
            <a:pPr marL="914400" lvl="1" indent="-457200">
              <a:buFont typeface="+mj-lt"/>
              <a:buAutoNum type="arabicPeriod"/>
            </a:pPr>
            <a:r>
              <a:rPr lang="en-GB" dirty="0" err="1"/>
              <a:t>AddRoundKey</a:t>
            </a:r>
            <a:r>
              <a:rPr lang="en-GB" dirty="0"/>
              <a:t> step: an XOR step with a round key derived from the 128-bit encryption key</a:t>
            </a:r>
          </a:p>
          <a:p>
            <a:r>
              <a:rPr lang="en-GB" dirty="0"/>
              <a:t>For encryption and decryption, the sequence of these steps change according to the side figure</a:t>
            </a:r>
          </a:p>
        </p:txBody>
      </p:sp>
      <p:pic>
        <p:nvPicPr>
          <p:cNvPr id="5" name="Picture 4">
            <a:extLst>
              <a:ext uri="{FF2B5EF4-FFF2-40B4-BE49-F238E27FC236}">
                <a16:creationId xmlns:a16="http://schemas.microsoft.com/office/drawing/2014/main" id="{E567FA4A-B54A-9D43-9D3C-1C9439BBB514}"/>
              </a:ext>
            </a:extLst>
          </p:cNvPr>
          <p:cNvPicPr>
            <a:picLocks noChangeAspect="1"/>
          </p:cNvPicPr>
          <p:nvPr/>
        </p:nvPicPr>
        <p:blipFill>
          <a:blip r:embed="rId2"/>
          <a:stretch>
            <a:fillRect/>
          </a:stretch>
        </p:blipFill>
        <p:spPr>
          <a:xfrm>
            <a:off x="5922196" y="1825623"/>
            <a:ext cx="6082635" cy="4534328"/>
          </a:xfrm>
          <a:prstGeom prst="rect">
            <a:avLst/>
          </a:prstGeom>
        </p:spPr>
      </p:pic>
    </p:spTree>
    <p:extLst>
      <p:ext uri="{BB962C8B-B14F-4D97-AF65-F5344CB8AC3E}">
        <p14:creationId xmlns:p14="http://schemas.microsoft.com/office/powerpoint/2010/main" val="10243809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15118</TotalTime>
  <Words>2432</Words>
  <Application>Microsoft Macintosh PowerPoint</Application>
  <PresentationFormat>Widescreen</PresentationFormat>
  <Paragraphs>184</Paragraphs>
  <Slides>30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Cambria Math</vt:lpstr>
      <vt:lpstr>Office Theme</vt:lpstr>
      <vt:lpstr>CSE 477: Introduction to Computer Security</vt:lpstr>
      <vt:lpstr>Outline</vt:lpstr>
      <vt:lpstr>Block cipher in practice</vt:lpstr>
      <vt:lpstr>AES</vt:lpstr>
      <vt:lpstr>AES</vt:lpstr>
      <vt:lpstr>AES</vt:lpstr>
      <vt:lpstr>AES – Key Expansion</vt:lpstr>
      <vt:lpstr>AES – Overall Encryption and Decryption</vt:lpstr>
      <vt:lpstr>AES</vt:lpstr>
      <vt:lpstr>AES – SubBytes Step</vt:lpstr>
      <vt:lpstr>AES – SubBytes Step</vt:lpstr>
      <vt:lpstr>AES – SubBytes Step</vt:lpstr>
      <vt:lpstr>AES – ShiftRows Step</vt:lpstr>
      <vt:lpstr>AES – ShiftRows Step</vt:lpstr>
      <vt:lpstr>AES – MixColumns Step </vt:lpstr>
      <vt:lpstr>AES – MixColumns Step </vt:lpstr>
      <vt:lpstr>AES – MixColumns Step </vt:lpstr>
      <vt:lpstr>AES – AddRoundKey Step </vt:lpstr>
      <vt:lpstr>AES – Key Expansion</vt:lpstr>
      <vt:lpstr>AES – Key Expansion</vt:lpstr>
      <vt:lpstr>AES – Key Expansion</vt:lpstr>
      <vt:lpstr>AES – Key Expansion</vt:lpstr>
      <vt:lpstr>AES – Key Expansion</vt:lpstr>
      <vt:lpstr>AES – Key Expansion</vt:lpstr>
      <vt:lpstr>AES – Key Expansion</vt:lpstr>
      <vt:lpstr>AES – Key Expansion</vt:lpstr>
      <vt:lpstr>AES – Key Expansion: 256 bits</vt:lpstr>
      <vt:lpstr>Attacks on AES</vt:lpstr>
      <vt:lpstr>Attacks on AES</vt:lpstr>
      <vt:lpstr>The lecture slides can be found in the following location!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Ferdous, Md Sadek</dc:creator>
  <cp:lastModifiedBy>Ferdous, Md Sadek</cp:lastModifiedBy>
  <cp:revision>157</cp:revision>
  <cp:lastPrinted>2018-04-04T08:22:29Z</cp:lastPrinted>
  <dcterms:created xsi:type="dcterms:W3CDTF">2018-03-28T08:20:04Z</dcterms:created>
  <dcterms:modified xsi:type="dcterms:W3CDTF">2019-02-07T06:17:47Z</dcterms:modified>
</cp:coreProperties>
</file>

<file path=docProps/thumbnail.jpeg>
</file>